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10287000" cx="18288000"/>
  <p:notesSz cx="6858000" cy="9144000"/>
  <p:embeddedFontLst>
    <p:embeddedFont>
      <p:font typeface="Cairo"/>
      <p:bold r:id="rId31"/>
    </p:embeddedFont>
    <p:embeddedFont>
      <p:font typeface="Open Sans ExtraBold"/>
      <p:bold r:id="rId32"/>
      <p:boldItalic r:id="rId33"/>
    </p:embeddedFont>
    <p:embeddedFont>
      <p:font typeface="Nunito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38" roundtripDataSignature="AMtx7mj9O47R7w2i9kLkMkkW6MDKuaoT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iro-bold.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OpenSansExtraBold-boldItalic.fntdata"/><Relationship Id="rId10" Type="http://schemas.openxmlformats.org/officeDocument/2006/relationships/slide" Target="slides/slide5.xml"/><Relationship Id="rId32" Type="http://schemas.openxmlformats.org/officeDocument/2006/relationships/font" Target="fonts/OpenSansExtraBold-bold.fntdata"/><Relationship Id="rId13" Type="http://schemas.openxmlformats.org/officeDocument/2006/relationships/slide" Target="slides/slide8.xml"/><Relationship Id="rId35" Type="http://schemas.openxmlformats.org/officeDocument/2006/relationships/font" Target="fonts/NunitoSans-bold.fntdata"/><Relationship Id="rId12" Type="http://schemas.openxmlformats.org/officeDocument/2006/relationships/slide" Target="slides/slide7.xml"/><Relationship Id="rId34" Type="http://schemas.openxmlformats.org/officeDocument/2006/relationships/font" Target="fonts/NunitoSans-regular.fntdata"/><Relationship Id="rId15" Type="http://schemas.openxmlformats.org/officeDocument/2006/relationships/slide" Target="slides/slide10.xml"/><Relationship Id="rId37" Type="http://schemas.openxmlformats.org/officeDocument/2006/relationships/font" Target="fonts/NunitoSans-boldItalic.fntdata"/><Relationship Id="rId14" Type="http://schemas.openxmlformats.org/officeDocument/2006/relationships/slide" Target="slides/slide9.xml"/><Relationship Id="rId36" Type="http://schemas.openxmlformats.org/officeDocument/2006/relationships/font" Target="fonts/NunitoSans-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5"/>
          <p:cNvSpPr/>
          <p:nvPr>
            <p:ph idx="2" type="pic"/>
          </p:nvPr>
        </p:nvSpPr>
        <p:spPr>
          <a:xfrm>
            <a:off x="1792288" y="612775"/>
            <a:ext cx="5486400" cy="4114800"/>
          </a:xfrm>
          <a:prstGeom prst="rect">
            <a:avLst/>
          </a:prstGeom>
          <a:noFill/>
          <a:ln>
            <a:noFill/>
          </a:ln>
        </p:spPr>
      </p:sp>
      <p:sp>
        <p:nvSpPr>
          <p:cNvPr id="64" name="Google Shape;64;p3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vmlDrawing" Target="../drawings/vmlDrawing1.vml"/><Relationship Id="rId4" Type="http://schemas.openxmlformats.org/officeDocument/2006/relationships/oleObject" Target="../embeddings/oleObject1.bin"/><Relationship Id="rId9" Type="http://schemas.openxmlformats.org/officeDocument/2006/relationships/image" Target="../media/image4.png"/><Relationship Id="rId5" Type="http://schemas.openxmlformats.org/officeDocument/2006/relationships/oleObject" Target="../embeddings/oleObject1.bin"/><Relationship Id="rId6" Type="http://schemas.openxmlformats.org/officeDocument/2006/relationships/image" Target="../media/image2.png"/><Relationship Id="rId7" Type="http://schemas.openxmlformats.org/officeDocument/2006/relationships/oleObject" Target="../embeddings/oleObject2.bin"/><Relationship Id="rId8"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19.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25.png"/><Relationship Id="rId5"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8021" l="0" r="0" t="8022"/>
          <a:stretch/>
        </p:blipFill>
        <p:spPr>
          <a:xfrm>
            <a:off x="0" y="0"/>
            <a:ext cx="18288000" cy="10287000"/>
          </a:xfrm>
          <a:prstGeom prst="rect">
            <a:avLst/>
          </a:prstGeom>
          <a:noFill/>
          <a:ln>
            <a:noFill/>
          </a:ln>
        </p:spPr>
      </p:pic>
      <p:sp>
        <p:nvSpPr>
          <p:cNvPr id="85" name="Google Shape;85;p1"/>
          <p:cNvSpPr txBox="1"/>
          <p:nvPr/>
        </p:nvSpPr>
        <p:spPr>
          <a:xfrm>
            <a:off x="9981697" y="2148371"/>
            <a:ext cx="7311888" cy="708504"/>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5393" u="none" cap="none" strike="noStrike">
                <a:solidFill>
                  <a:srgbClr val="000000"/>
                </a:solidFill>
                <a:latin typeface="Arial"/>
                <a:ea typeface="Arial"/>
                <a:cs typeface="Arial"/>
                <a:sym typeface="Arial"/>
              </a:rPr>
              <a:t>FOR TRAIN</a:t>
            </a:r>
            <a:endParaRPr/>
          </a:p>
        </p:txBody>
      </p:sp>
      <p:sp>
        <p:nvSpPr>
          <p:cNvPr id="86" name="Google Shape;86;p1"/>
          <p:cNvSpPr txBox="1"/>
          <p:nvPr/>
        </p:nvSpPr>
        <p:spPr>
          <a:xfrm>
            <a:off x="19050" y="571500"/>
            <a:ext cx="18288000" cy="165798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2399" u="none" cap="none" strike="noStrike">
                <a:solidFill>
                  <a:srgbClr val="000000"/>
                </a:solidFill>
                <a:latin typeface="Arial"/>
                <a:ea typeface="Arial"/>
                <a:cs typeface="Arial"/>
                <a:sym typeface="Arial"/>
              </a:rPr>
              <a:t>E-TICKET SYSTEM</a:t>
            </a:r>
            <a:endParaRPr/>
          </a:p>
        </p:txBody>
      </p:sp>
      <p:sp>
        <p:nvSpPr>
          <p:cNvPr id="87" name="Google Shape;87;p1"/>
          <p:cNvSpPr txBox="1"/>
          <p:nvPr/>
        </p:nvSpPr>
        <p:spPr>
          <a:xfrm>
            <a:off x="1415309" y="6523650"/>
            <a:ext cx="6999776" cy="2489074"/>
          </a:xfrm>
          <a:prstGeom prst="rect">
            <a:avLst/>
          </a:prstGeom>
          <a:noFill/>
          <a:ln>
            <a:noFill/>
          </a:ln>
        </p:spPr>
        <p:txBody>
          <a:bodyPr anchorCtr="0" anchor="t" bIns="0" lIns="0" spcFirstLastPara="1" rIns="0" wrap="square" tIns="0">
            <a:spAutoFit/>
          </a:bodyPr>
          <a:lstStyle/>
          <a:p>
            <a:pPr indent="0" lvl="0" marL="0" marR="0" rtl="0" algn="just">
              <a:lnSpc>
                <a:spcPct val="197032"/>
              </a:lnSpc>
              <a:spcBef>
                <a:spcPts val="0"/>
              </a:spcBef>
              <a:spcAft>
                <a:spcPts val="0"/>
              </a:spcAft>
              <a:buNone/>
            </a:pPr>
            <a:r>
              <a:rPr b="0" i="0" lang="en-US" sz="2999" u="none" cap="none" strike="noStrike">
                <a:solidFill>
                  <a:srgbClr val="FFFFFF"/>
                </a:solidFill>
                <a:latin typeface="Arial"/>
                <a:ea typeface="Arial"/>
                <a:cs typeface="Arial"/>
                <a:sym typeface="Arial"/>
              </a:rPr>
              <a:t>MSSQL DATABASE PROJECT BY,</a:t>
            </a:r>
            <a:endParaRPr/>
          </a:p>
          <a:p>
            <a:pPr indent="0" lvl="0" marL="0" marR="0" rtl="0" algn="just">
              <a:lnSpc>
                <a:spcPct val="156025"/>
              </a:lnSpc>
              <a:spcBef>
                <a:spcPts val="0"/>
              </a:spcBef>
              <a:spcAft>
                <a:spcPts val="0"/>
              </a:spcAft>
              <a:buNone/>
            </a:pPr>
            <a:r>
              <a:rPr b="0" i="0" lang="en-US" sz="2199" u="none" cap="none" strike="noStrike">
                <a:solidFill>
                  <a:srgbClr val="FFFFFF"/>
                </a:solidFill>
                <a:latin typeface="Nunito Sans"/>
                <a:ea typeface="Nunito Sans"/>
                <a:cs typeface="Nunito Sans"/>
                <a:sym typeface="Nunito Sans"/>
              </a:rPr>
              <a:t>Mohammed Mustafa [H22011],</a:t>
            </a:r>
            <a:endParaRPr/>
          </a:p>
          <a:p>
            <a:pPr indent="0" lvl="0" marL="0" marR="0" rtl="0" algn="just">
              <a:lnSpc>
                <a:spcPct val="156025"/>
              </a:lnSpc>
              <a:spcBef>
                <a:spcPts val="0"/>
              </a:spcBef>
              <a:spcAft>
                <a:spcPts val="0"/>
              </a:spcAft>
              <a:buNone/>
            </a:pPr>
            <a:r>
              <a:rPr b="0" i="0" lang="en-US" sz="2199" u="none" cap="none" strike="noStrike">
                <a:solidFill>
                  <a:srgbClr val="FFFFFF"/>
                </a:solidFill>
                <a:latin typeface="Nunito Sans"/>
                <a:ea typeface="Nunito Sans"/>
                <a:cs typeface="Nunito Sans"/>
                <a:sym typeface="Nunito Sans"/>
              </a:rPr>
              <a:t>Neha Nandakishor Zade [H22012],</a:t>
            </a:r>
            <a:endParaRPr/>
          </a:p>
          <a:p>
            <a:pPr indent="0" lvl="0" marL="0" marR="0" rtl="0" algn="just">
              <a:lnSpc>
                <a:spcPct val="156025"/>
              </a:lnSpc>
              <a:spcBef>
                <a:spcPts val="0"/>
              </a:spcBef>
              <a:spcAft>
                <a:spcPts val="0"/>
              </a:spcAft>
              <a:buNone/>
            </a:pPr>
            <a:r>
              <a:rPr b="0" i="0" lang="en-US" sz="2199" u="none" cap="none" strike="noStrike">
                <a:solidFill>
                  <a:srgbClr val="FFFFFF"/>
                </a:solidFill>
                <a:latin typeface="Nunito Sans"/>
                <a:ea typeface="Nunito Sans"/>
                <a:cs typeface="Nunito Sans"/>
                <a:sym typeface="Nunito Sans"/>
              </a:rPr>
              <a:t>Shrutika Ramdas Bhimanpalli [H22015],</a:t>
            </a:r>
            <a:endParaRPr/>
          </a:p>
          <a:p>
            <a:pPr indent="0" lvl="0" marL="0" marR="0" rtl="0" algn="just">
              <a:lnSpc>
                <a:spcPct val="156025"/>
              </a:lnSpc>
              <a:spcBef>
                <a:spcPts val="0"/>
              </a:spcBef>
              <a:spcAft>
                <a:spcPts val="0"/>
              </a:spcAft>
              <a:buNone/>
            </a:pPr>
            <a:r>
              <a:rPr b="0" i="0" lang="en-US" sz="2199" u="none" cap="none" strike="noStrike">
                <a:solidFill>
                  <a:srgbClr val="FFFFFF"/>
                </a:solidFill>
                <a:latin typeface="Nunito Sans"/>
                <a:ea typeface="Nunito Sans"/>
                <a:cs typeface="Nunito Sans"/>
                <a:sym typeface="Nunito Sans"/>
              </a:rPr>
              <a:t>Gireesh AV [H22006]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F4"/>
        </a:solidFill>
      </p:bgPr>
    </p:bg>
    <p:spTree>
      <p:nvGrpSpPr>
        <p:cNvPr id="401" name="Shape 401"/>
        <p:cNvGrpSpPr/>
        <p:nvPr/>
      </p:nvGrpSpPr>
      <p:grpSpPr>
        <a:xfrm>
          <a:off x="0" y="0"/>
          <a:ext cx="0" cy="0"/>
          <a:chOff x="0" y="0"/>
          <a:chExt cx="0" cy="0"/>
        </a:xfrm>
      </p:grpSpPr>
      <p:sp>
        <p:nvSpPr>
          <p:cNvPr id="402" name="Google Shape;402;p10"/>
          <p:cNvSpPr/>
          <p:nvPr/>
        </p:nvSpPr>
        <p:spPr>
          <a:xfrm>
            <a:off x="0" y="-768846"/>
            <a:ext cx="18288003" cy="6065119"/>
          </a:xfrm>
          <a:custGeom>
            <a:rect b="b" l="l" r="r" t="t"/>
            <a:pathLst>
              <a:path extrusionOk="0" h="2196232" w="6622244">
                <a:moveTo>
                  <a:pt x="6497783" y="2196232"/>
                </a:moveTo>
                <a:lnTo>
                  <a:pt x="124460" y="2196232"/>
                </a:lnTo>
                <a:cubicBezTo>
                  <a:pt x="55880" y="2196232"/>
                  <a:pt x="0" y="2140352"/>
                  <a:pt x="0" y="2071772"/>
                </a:cubicBezTo>
                <a:lnTo>
                  <a:pt x="0" y="124460"/>
                </a:lnTo>
                <a:cubicBezTo>
                  <a:pt x="0" y="55880"/>
                  <a:pt x="55880" y="0"/>
                  <a:pt x="124460" y="0"/>
                </a:cubicBezTo>
                <a:lnTo>
                  <a:pt x="6497784" y="0"/>
                </a:lnTo>
                <a:cubicBezTo>
                  <a:pt x="6566364" y="0"/>
                  <a:pt x="6622244" y="55880"/>
                  <a:pt x="6622244" y="124460"/>
                </a:cubicBezTo>
                <a:lnTo>
                  <a:pt x="6622244" y="2071772"/>
                </a:lnTo>
                <a:cubicBezTo>
                  <a:pt x="6622244" y="2140352"/>
                  <a:pt x="6566364" y="2196232"/>
                  <a:pt x="6497784" y="2196232"/>
                </a:cubicBezTo>
                <a:close/>
              </a:path>
            </a:pathLst>
          </a:custGeom>
          <a:solidFill>
            <a:srgbClr val="225A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0"/>
          <p:cNvSpPr/>
          <p:nvPr/>
        </p:nvSpPr>
        <p:spPr>
          <a:xfrm>
            <a:off x="971550" y="503998"/>
            <a:ext cx="3564538" cy="2250499"/>
          </a:xfrm>
          <a:custGeom>
            <a:rect b="b" l="l" r="r" t="t"/>
            <a:pathLst>
              <a:path extrusionOk="0" h="1017274" w="1611247">
                <a:moveTo>
                  <a:pt x="1486787" y="1017274"/>
                </a:moveTo>
                <a:lnTo>
                  <a:pt x="124460" y="1017274"/>
                </a:lnTo>
                <a:cubicBezTo>
                  <a:pt x="55880" y="1017274"/>
                  <a:pt x="0" y="961394"/>
                  <a:pt x="0" y="892814"/>
                </a:cubicBezTo>
                <a:lnTo>
                  <a:pt x="0" y="124460"/>
                </a:lnTo>
                <a:cubicBezTo>
                  <a:pt x="0" y="55880"/>
                  <a:pt x="55880" y="0"/>
                  <a:pt x="124460" y="0"/>
                </a:cubicBezTo>
                <a:lnTo>
                  <a:pt x="1486787" y="0"/>
                </a:lnTo>
                <a:cubicBezTo>
                  <a:pt x="1555367" y="0"/>
                  <a:pt x="1611247" y="55880"/>
                  <a:pt x="1611247" y="124460"/>
                </a:cubicBezTo>
                <a:lnTo>
                  <a:pt x="1611247" y="892814"/>
                </a:lnTo>
                <a:cubicBezTo>
                  <a:pt x="1611247" y="961394"/>
                  <a:pt x="1555367" y="1017274"/>
                  <a:pt x="1486787" y="1017274"/>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0"/>
          <p:cNvSpPr/>
          <p:nvPr/>
        </p:nvSpPr>
        <p:spPr>
          <a:xfrm>
            <a:off x="1517592" y="754958"/>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0"/>
          <p:cNvSpPr txBox="1"/>
          <p:nvPr/>
        </p:nvSpPr>
        <p:spPr>
          <a:xfrm>
            <a:off x="1997597" y="841930"/>
            <a:ext cx="1576121" cy="5219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TRAVEL INSURANCE</a:t>
            </a:r>
            <a:endParaRPr/>
          </a:p>
        </p:txBody>
      </p:sp>
      <p:sp>
        <p:nvSpPr>
          <p:cNvPr id="406" name="Google Shape;406;p10"/>
          <p:cNvSpPr txBox="1"/>
          <p:nvPr/>
        </p:nvSpPr>
        <p:spPr>
          <a:xfrm>
            <a:off x="1549431" y="1702157"/>
            <a:ext cx="2925314" cy="790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insurance_amount, insurance_id, insurance_name</a:t>
            </a:r>
            <a:endParaRPr/>
          </a:p>
        </p:txBody>
      </p:sp>
      <p:sp>
        <p:nvSpPr>
          <p:cNvPr id="407" name="Google Shape;407;p10"/>
          <p:cNvSpPr/>
          <p:nvPr/>
        </p:nvSpPr>
        <p:spPr>
          <a:xfrm>
            <a:off x="9780289" y="7344158"/>
            <a:ext cx="7854101" cy="2377285"/>
          </a:xfrm>
          <a:custGeom>
            <a:rect b="b" l="l" r="r" t="t"/>
            <a:pathLst>
              <a:path extrusionOk="0" h="1074583" w="3550221">
                <a:moveTo>
                  <a:pt x="3425761" y="1074583"/>
                </a:moveTo>
                <a:lnTo>
                  <a:pt x="124460" y="1074583"/>
                </a:lnTo>
                <a:cubicBezTo>
                  <a:pt x="55880" y="1074583"/>
                  <a:pt x="0" y="1018703"/>
                  <a:pt x="0" y="950123"/>
                </a:cubicBezTo>
                <a:lnTo>
                  <a:pt x="0" y="124460"/>
                </a:lnTo>
                <a:cubicBezTo>
                  <a:pt x="0" y="55880"/>
                  <a:pt x="55880" y="0"/>
                  <a:pt x="124460" y="0"/>
                </a:cubicBezTo>
                <a:lnTo>
                  <a:pt x="3425761" y="0"/>
                </a:lnTo>
                <a:cubicBezTo>
                  <a:pt x="3494341" y="0"/>
                  <a:pt x="3550221" y="55880"/>
                  <a:pt x="3550221" y="124460"/>
                </a:cubicBezTo>
                <a:lnTo>
                  <a:pt x="3550221" y="950123"/>
                </a:lnTo>
                <a:cubicBezTo>
                  <a:pt x="3550221" y="1018703"/>
                  <a:pt x="3494341" y="1074583"/>
                  <a:pt x="3425761" y="1074583"/>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0"/>
          <p:cNvSpPr/>
          <p:nvPr/>
        </p:nvSpPr>
        <p:spPr>
          <a:xfrm>
            <a:off x="10153711" y="8061588"/>
            <a:ext cx="1796110" cy="961655"/>
          </a:xfrm>
          <a:custGeom>
            <a:rect b="b" l="l" r="r" t="t"/>
            <a:pathLst>
              <a:path extrusionOk="0" h="660400" w="1233448">
                <a:moveTo>
                  <a:pt x="1108988" y="660400"/>
                </a:moveTo>
                <a:lnTo>
                  <a:pt x="124460" y="660400"/>
                </a:lnTo>
                <a:cubicBezTo>
                  <a:pt x="55880" y="660400"/>
                  <a:pt x="0" y="604520"/>
                  <a:pt x="0" y="535940"/>
                </a:cubicBezTo>
                <a:lnTo>
                  <a:pt x="0" y="124460"/>
                </a:lnTo>
                <a:cubicBezTo>
                  <a:pt x="0" y="55880"/>
                  <a:pt x="55880" y="0"/>
                  <a:pt x="124460" y="0"/>
                </a:cubicBezTo>
                <a:lnTo>
                  <a:pt x="1108988" y="0"/>
                </a:lnTo>
                <a:cubicBezTo>
                  <a:pt x="1177568" y="0"/>
                  <a:pt x="1233448" y="55880"/>
                  <a:pt x="1233448" y="124460"/>
                </a:cubicBezTo>
                <a:lnTo>
                  <a:pt x="1233448" y="535940"/>
                </a:lnTo>
                <a:cubicBezTo>
                  <a:pt x="1233448" y="604520"/>
                  <a:pt x="1177568" y="660400"/>
                  <a:pt x="1108988" y="660400"/>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0"/>
          <p:cNvSpPr txBox="1"/>
          <p:nvPr/>
        </p:nvSpPr>
        <p:spPr>
          <a:xfrm>
            <a:off x="9781580" y="8422415"/>
            <a:ext cx="2540371"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AD</a:t>
            </a:r>
            <a:endParaRPr/>
          </a:p>
        </p:txBody>
      </p:sp>
      <p:sp>
        <p:nvSpPr>
          <p:cNvPr id="410" name="Google Shape;410;p10"/>
          <p:cNvSpPr txBox="1"/>
          <p:nvPr/>
        </p:nvSpPr>
        <p:spPr>
          <a:xfrm>
            <a:off x="12181684" y="8184290"/>
            <a:ext cx="5147959" cy="5238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 ad_id, ad_name, description, start_datetime, end_datetime, transaction_id, price, vendor_id</a:t>
            </a:r>
            <a:endParaRPr/>
          </a:p>
        </p:txBody>
      </p:sp>
      <p:sp>
        <p:nvSpPr>
          <p:cNvPr id="411" name="Google Shape;411;p10"/>
          <p:cNvSpPr/>
          <p:nvPr/>
        </p:nvSpPr>
        <p:spPr>
          <a:xfrm>
            <a:off x="5367508" y="635056"/>
            <a:ext cx="3564538" cy="2467278"/>
          </a:xfrm>
          <a:custGeom>
            <a:rect b="b" l="l" r="r" t="t"/>
            <a:pathLst>
              <a:path extrusionOk="0" h="1115262" w="1611247">
                <a:moveTo>
                  <a:pt x="1486787" y="1115261"/>
                </a:moveTo>
                <a:lnTo>
                  <a:pt x="124460" y="1115261"/>
                </a:lnTo>
                <a:cubicBezTo>
                  <a:pt x="55880" y="1115261"/>
                  <a:pt x="0" y="1059381"/>
                  <a:pt x="0" y="990801"/>
                </a:cubicBezTo>
                <a:lnTo>
                  <a:pt x="0" y="124460"/>
                </a:lnTo>
                <a:cubicBezTo>
                  <a:pt x="0" y="55880"/>
                  <a:pt x="55880" y="0"/>
                  <a:pt x="124460" y="0"/>
                </a:cubicBezTo>
                <a:lnTo>
                  <a:pt x="1486787" y="0"/>
                </a:lnTo>
                <a:cubicBezTo>
                  <a:pt x="1555367" y="0"/>
                  <a:pt x="1611247" y="55880"/>
                  <a:pt x="1611247" y="124460"/>
                </a:cubicBezTo>
                <a:lnTo>
                  <a:pt x="1611247" y="990802"/>
                </a:lnTo>
                <a:cubicBezTo>
                  <a:pt x="1611247" y="1059382"/>
                  <a:pt x="1555367" y="1115262"/>
                  <a:pt x="1486787" y="1115262"/>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0"/>
          <p:cNvSpPr/>
          <p:nvPr/>
        </p:nvSpPr>
        <p:spPr>
          <a:xfrm>
            <a:off x="5913551" y="777347"/>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0"/>
          <p:cNvSpPr txBox="1"/>
          <p:nvPr/>
        </p:nvSpPr>
        <p:spPr>
          <a:xfrm>
            <a:off x="6501421" y="1024815"/>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OFFERS</a:t>
            </a:r>
            <a:endParaRPr/>
          </a:p>
        </p:txBody>
      </p:sp>
      <p:sp>
        <p:nvSpPr>
          <p:cNvPr id="414" name="Google Shape;414;p10"/>
          <p:cNvSpPr txBox="1"/>
          <p:nvPr/>
        </p:nvSpPr>
        <p:spPr>
          <a:xfrm>
            <a:off x="5961694" y="1778357"/>
            <a:ext cx="2925314" cy="790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offer_id, offer_name, description, end_date,</a:t>
            </a:r>
            <a:r>
              <a:rPr b="1" i="0" lang="en-US" sz="1800" u="none" cap="none" strike="noStrike">
                <a:solidFill>
                  <a:srgbClr val="161C29"/>
                </a:solidFill>
                <a:latin typeface="Nunito Sans"/>
                <a:ea typeface="Nunito Sans"/>
                <a:cs typeface="Nunito Sans"/>
                <a:sym typeface="Nunito Sans"/>
              </a:rPr>
              <a:t> </a:t>
            </a:r>
            <a:r>
              <a:rPr b="0" i="0" lang="en-US" sz="1800" u="none" cap="none" strike="noStrike">
                <a:solidFill>
                  <a:srgbClr val="161C29"/>
                </a:solidFill>
                <a:latin typeface="Nunito Sans"/>
                <a:ea typeface="Nunito Sans"/>
                <a:cs typeface="Nunito Sans"/>
                <a:sym typeface="Nunito Sans"/>
              </a:rPr>
              <a:t>amount</a:t>
            </a:r>
            <a:endParaRPr/>
          </a:p>
        </p:txBody>
      </p:sp>
      <p:sp>
        <p:nvSpPr>
          <p:cNvPr id="415" name="Google Shape;415;p10"/>
          <p:cNvSpPr/>
          <p:nvPr/>
        </p:nvSpPr>
        <p:spPr>
          <a:xfrm>
            <a:off x="13981784" y="665923"/>
            <a:ext cx="3564538" cy="3516958"/>
          </a:xfrm>
          <a:custGeom>
            <a:rect b="b" l="l" r="r" t="t"/>
            <a:pathLst>
              <a:path extrusionOk="0" h="1589740" w="1611247">
                <a:moveTo>
                  <a:pt x="1486787" y="1589740"/>
                </a:moveTo>
                <a:lnTo>
                  <a:pt x="124460" y="1589740"/>
                </a:lnTo>
                <a:cubicBezTo>
                  <a:pt x="55880" y="1589740"/>
                  <a:pt x="0" y="1533860"/>
                  <a:pt x="0" y="1465280"/>
                </a:cubicBezTo>
                <a:lnTo>
                  <a:pt x="0" y="124460"/>
                </a:lnTo>
                <a:cubicBezTo>
                  <a:pt x="0" y="55880"/>
                  <a:pt x="55880" y="0"/>
                  <a:pt x="124460" y="0"/>
                </a:cubicBezTo>
                <a:lnTo>
                  <a:pt x="1486787" y="0"/>
                </a:lnTo>
                <a:cubicBezTo>
                  <a:pt x="1555367" y="0"/>
                  <a:pt x="1611247" y="55880"/>
                  <a:pt x="1611247" y="124460"/>
                </a:cubicBezTo>
                <a:lnTo>
                  <a:pt x="1611247" y="1465280"/>
                </a:lnTo>
                <a:cubicBezTo>
                  <a:pt x="1611247" y="1533860"/>
                  <a:pt x="1555367" y="1589740"/>
                  <a:pt x="1486787" y="1589740"/>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0"/>
          <p:cNvSpPr/>
          <p:nvPr/>
        </p:nvSpPr>
        <p:spPr>
          <a:xfrm>
            <a:off x="14527826" y="826226"/>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0"/>
          <p:cNvSpPr txBox="1"/>
          <p:nvPr/>
        </p:nvSpPr>
        <p:spPr>
          <a:xfrm>
            <a:off x="14971922" y="1073695"/>
            <a:ext cx="1663189"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GOODS</a:t>
            </a:r>
            <a:endParaRPr/>
          </a:p>
        </p:txBody>
      </p:sp>
      <p:sp>
        <p:nvSpPr>
          <p:cNvPr id="418" name="Google Shape;418;p10"/>
          <p:cNvSpPr txBox="1"/>
          <p:nvPr/>
        </p:nvSpPr>
        <p:spPr>
          <a:xfrm>
            <a:off x="14404329" y="1963922"/>
            <a:ext cx="2925314" cy="790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.train_no,goods_id,source_route_id,destination_route_id, type, price</a:t>
            </a:r>
            <a:endParaRPr/>
          </a:p>
        </p:txBody>
      </p:sp>
      <p:sp>
        <p:nvSpPr>
          <p:cNvPr id="419" name="Google Shape;419;p10"/>
          <p:cNvSpPr/>
          <p:nvPr/>
        </p:nvSpPr>
        <p:spPr>
          <a:xfrm>
            <a:off x="9725367" y="678758"/>
            <a:ext cx="3564538" cy="2669599"/>
          </a:xfrm>
          <a:custGeom>
            <a:rect b="b" l="l" r="r" t="t"/>
            <a:pathLst>
              <a:path extrusionOk="0" h="1206716" w="1611247">
                <a:moveTo>
                  <a:pt x="1486787" y="1206716"/>
                </a:moveTo>
                <a:lnTo>
                  <a:pt x="124460" y="1206716"/>
                </a:lnTo>
                <a:cubicBezTo>
                  <a:pt x="55880" y="1206716"/>
                  <a:pt x="0" y="1150836"/>
                  <a:pt x="0" y="1082256"/>
                </a:cubicBezTo>
                <a:lnTo>
                  <a:pt x="0" y="124460"/>
                </a:lnTo>
                <a:cubicBezTo>
                  <a:pt x="0" y="55880"/>
                  <a:pt x="55880" y="0"/>
                  <a:pt x="124460" y="0"/>
                </a:cubicBezTo>
                <a:lnTo>
                  <a:pt x="1486787" y="0"/>
                </a:lnTo>
                <a:cubicBezTo>
                  <a:pt x="1555367" y="0"/>
                  <a:pt x="1611247" y="55880"/>
                  <a:pt x="1611247" y="124460"/>
                </a:cubicBezTo>
                <a:lnTo>
                  <a:pt x="1611247" y="1082256"/>
                </a:lnTo>
                <a:cubicBezTo>
                  <a:pt x="1611247" y="1150836"/>
                  <a:pt x="1555367" y="1206716"/>
                  <a:pt x="1486787" y="1206716"/>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0"/>
          <p:cNvSpPr/>
          <p:nvPr/>
        </p:nvSpPr>
        <p:spPr>
          <a:xfrm>
            <a:off x="10271409" y="834793"/>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0"/>
          <p:cNvSpPr txBox="1"/>
          <p:nvPr/>
        </p:nvSpPr>
        <p:spPr>
          <a:xfrm>
            <a:off x="10859279" y="1082261"/>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DRIVER</a:t>
            </a:r>
            <a:endParaRPr/>
          </a:p>
        </p:txBody>
      </p:sp>
      <p:sp>
        <p:nvSpPr>
          <p:cNvPr id="422" name="Google Shape;422;p10"/>
          <p:cNvSpPr txBox="1"/>
          <p:nvPr/>
        </p:nvSpPr>
        <p:spPr>
          <a:xfrm>
            <a:off x="10320024" y="1767177"/>
            <a:ext cx="2925314" cy="1323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train_no, driver_name, driver_id, shift_id, no_of_days_worked, salary_id</a:t>
            </a:r>
            <a:endParaRPr/>
          </a:p>
          <a:p>
            <a:pPr indent="0" lvl="0" marL="0" marR="0" rtl="0" algn="l">
              <a:lnSpc>
                <a:spcPct val="120000"/>
              </a:lnSpc>
              <a:spcBef>
                <a:spcPts val="0"/>
              </a:spcBef>
              <a:spcAft>
                <a:spcPts val="0"/>
              </a:spcAft>
              <a:buNone/>
            </a:pPr>
            <a:r>
              <a:t/>
            </a:r>
            <a:endParaRPr b="0" i="0" sz="1800" u="none" cap="none" strike="noStrike">
              <a:solidFill>
                <a:srgbClr val="161C29"/>
              </a:solidFill>
              <a:latin typeface="Nunito Sans"/>
              <a:ea typeface="Nunito Sans"/>
              <a:cs typeface="Nunito Sans"/>
              <a:sym typeface="Nunito Sans"/>
            </a:endParaRPr>
          </a:p>
        </p:txBody>
      </p:sp>
      <p:sp>
        <p:nvSpPr>
          <p:cNvPr id="423" name="Google Shape;423;p10"/>
          <p:cNvSpPr/>
          <p:nvPr/>
        </p:nvSpPr>
        <p:spPr>
          <a:xfrm>
            <a:off x="1003388" y="3369032"/>
            <a:ext cx="3564538" cy="3279793"/>
          </a:xfrm>
          <a:custGeom>
            <a:rect b="b" l="l" r="r" t="t"/>
            <a:pathLst>
              <a:path extrusionOk="0" h="1482536" w="1611247">
                <a:moveTo>
                  <a:pt x="1486787" y="1482535"/>
                </a:moveTo>
                <a:lnTo>
                  <a:pt x="124460" y="1482535"/>
                </a:lnTo>
                <a:cubicBezTo>
                  <a:pt x="55880" y="1482535"/>
                  <a:pt x="0" y="1426655"/>
                  <a:pt x="0" y="1358075"/>
                </a:cubicBezTo>
                <a:lnTo>
                  <a:pt x="0" y="124460"/>
                </a:lnTo>
                <a:cubicBezTo>
                  <a:pt x="0" y="55880"/>
                  <a:pt x="55880" y="0"/>
                  <a:pt x="124460" y="0"/>
                </a:cubicBezTo>
                <a:lnTo>
                  <a:pt x="1486787" y="0"/>
                </a:lnTo>
                <a:cubicBezTo>
                  <a:pt x="1555367" y="0"/>
                  <a:pt x="1611247" y="55880"/>
                  <a:pt x="1611247" y="124460"/>
                </a:cubicBezTo>
                <a:lnTo>
                  <a:pt x="1611247" y="1358076"/>
                </a:lnTo>
                <a:cubicBezTo>
                  <a:pt x="1611247" y="1426656"/>
                  <a:pt x="1555367" y="1482536"/>
                  <a:pt x="1486787" y="1482536"/>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0"/>
          <p:cNvSpPr/>
          <p:nvPr/>
        </p:nvSpPr>
        <p:spPr>
          <a:xfrm>
            <a:off x="1549431" y="3672211"/>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0"/>
          <p:cNvSpPr txBox="1"/>
          <p:nvPr/>
        </p:nvSpPr>
        <p:spPr>
          <a:xfrm>
            <a:off x="2137301" y="3919679"/>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SHIFT</a:t>
            </a:r>
            <a:endParaRPr/>
          </a:p>
        </p:txBody>
      </p:sp>
      <p:sp>
        <p:nvSpPr>
          <p:cNvPr id="426" name="Google Shape;426;p10"/>
          <p:cNvSpPr txBox="1"/>
          <p:nvPr/>
        </p:nvSpPr>
        <p:spPr>
          <a:xfrm>
            <a:off x="1590313" y="4706051"/>
            <a:ext cx="3025238" cy="836955"/>
          </a:xfrm>
          <a:prstGeom prst="rect">
            <a:avLst/>
          </a:prstGeom>
          <a:noFill/>
          <a:ln>
            <a:noFill/>
          </a:ln>
        </p:spPr>
        <p:txBody>
          <a:bodyPr anchorCtr="0" anchor="t" bIns="0" lIns="0" spcFirstLastPara="1" rIns="0" wrap="square" tIns="0">
            <a:spAutoFit/>
          </a:bodyPr>
          <a:lstStyle/>
          <a:p>
            <a:pPr indent="0" lvl="0" marL="0" marR="0" rtl="0" algn="l">
              <a:lnSpc>
                <a:spcPct val="119989"/>
              </a:lnSpc>
              <a:spcBef>
                <a:spcPts val="0"/>
              </a:spcBef>
              <a:spcAft>
                <a:spcPts val="0"/>
              </a:spcAft>
              <a:buNone/>
            </a:pPr>
            <a:r>
              <a:rPr b="0" i="0" lang="en-US" sz="1861" u="none" cap="none" strike="noStrike">
                <a:solidFill>
                  <a:srgbClr val="161C29"/>
                </a:solidFill>
                <a:latin typeface="Nunito Sans"/>
                <a:ea typeface="Nunito Sans"/>
                <a:cs typeface="Nunito Sans"/>
                <a:sym typeface="Nunito Sans"/>
              </a:rPr>
              <a:t>shift_id, start_time, end_time</a:t>
            </a:r>
            <a:endParaRPr/>
          </a:p>
          <a:p>
            <a:pPr indent="0" lvl="0" marL="0" marR="0" rtl="0" algn="l">
              <a:lnSpc>
                <a:spcPct val="119989"/>
              </a:lnSpc>
              <a:spcBef>
                <a:spcPts val="0"/>
              </a:spcBef>
              <a:spcAft>
                <a:spcPts val="0"/>
              </a:spcAft>
              <a:buNone/>
            </a:pPr>
            <a:r>
              <a:t/>
            </a:r>
            <a:endParaRPr b="0" i="0" sz="1861" u="none" cap="none" strike="noStrike">
              <a:solidFill>
                <a:srgbClr val="161C29"/>
              </a:solidFill>
              <a:latin typeface="Nunito Sans"/>
              <a:ea typeface="Nunito Sans"/>
              <a:cs typeface="Nunito Sans"/>
              <a:sym typeface="Nunito Sans"/>
            </a:endParaRPr>
          </a:p>
        </p:txBody>
      </p:sp>
      <p:sp>
        <p:nvSpPr>
          <p:cNvPr id="427" name="Google Shape;427;p10"/>
          <p:cNvSpPr/>
          <p:nvPr/>
        </p:nvSpPr>
        <p:spPr>
          <a:xfrm>
            <a:off x="5446828" y="7332653"/>
            <a:ext cx="3564538" cy="2668612"/>
          </a:xfrm>
          <a:custGeom>
            <a:rect b="b" l="l" r="r" t="t"/>
            <a:pathLst>
              <a:path extrusionOk="0" h="1206270" w="1611247">
                <a:moveTo>
                  <a:pt x="1486787" y="1206270"/>
                </a:moveTo>
                <a:lnTo>
                  <a:pt x="124460" y="1206270"/>
                </a:lnTo>
                <a:cubicBezTo>
                  <a:pt x="55880" y="1206270"/>
                  <a:pt x="0" y="1150390"/>
                  <a:pt x="0" y="1081810"/>
                </a:cubicBezTo>
                <a:lnTo>
                  <a:pt x="0" y="124460"/>
                </a:lnTo>
                <a:cubicBezTo>
                  <a:pt x="0" y="55880"/>
                  <a:pt x="55880" y="0"/>
                  <a:pt x="124460" y="0"/>
                </a:cubicBezTo>
                <a:lnTo>
                  <a:pt x="1486787" y="0"/>
                </a:lnTo>
                <a:cubicBezTo>
                  <a:pt x="1555367" y="0"/>
                  <a:pt x="1611247" y="55880"/>
                  <a:pt x="1611247" y="124460"/>
                </a:cubicBezTo>
                <a:lnTo>
                  <a:pt x="1611247" y="1081810"/>
                </a:lnTo>
                <a:cubicBezTo>
                  <a:pt x="1611247" y="1150390"/>
                  <a:pt x="1555367" y="1206270"/>
                  <a:pt x="1486787" y="1206270"/>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0"/>
          <p:cNvSpPr/>
          <p:nvPr/>
        </p:nvSpPr>
        <p:spPr>
          <a:xfrm>
            <a:off x="5992870" y="7529856"/>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0"/>
          <p:cNvSpPr txBox="1"/>
          <p:nvPr/>
        </p:nvSpPr>
        <p:spPr>
          <a:xfrm>
            <a:off x="6339496" y="7777324"/>
            <a:ext cx="1893396"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PANTRY</a:t>
            </a:r>
            <a:endParaRPr/>
          </a:p>
        </p:txBody>
      </p:sp>
      <p:sp>
        <p:nvSpPr>
          <p:cNvPr id="430" name="Google Shape;430;p10"/>
          <p:cNvSpPr txBox="1"/>
          <p:nvPr/>
        </p:nvSpPr>
        <p:spPr>
          <a:xfrm>
            <a:off x="5770846" y="8585607"/>
            <a:ext cx="2925314" cy="5238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train_no, pantry_no, contract_id</a:t>
            </a:r>
            <a:endParaRPr/>
          </a:p>
        </p:txBody>
      </p:sp>
      <p:sp>
        <p:nvSpPr>
          <p:cNvPr id="431" name="Google Shape;431;p10"/>
          <p:cNvSpPr/>
          <p:nvPr/>
        </p:nvSpPr>
        <p:spPr>
          <a:xfrm>
            <a:off x="5415651" y="3369032"/>
            <a:ext cx="3564538" cy="3603093"/>
          </a:xfrm>
          <a:custGeom>
            <a:rect b="b" l="l" r="r" t="t"/>
            <a:pathLst>
              <a:path extrusionOk="0" h="1628675" w="1611247">
                <a:moveTo>
                  <a:pt x="1486787" y="1628675"/>
                </a:moveTo>
                <a:lnTo>
                  <a:pt x="124460" y="1628675"/>
                </a:lnTo>
                <a:cubicBezTo>
                  <a:pt x="55880" y="1628675"/>
                  <a:pt x="0" y="1572795"/>
                  <a:pt x="0" y="1504215"/>
                </a:cubicBezTo>
                <a:lnTo>
                  <a:pt x="0" y="124460"/>
                </a:lnTo>
                <a:cubicBezTo>
                  <a:pt x="0" y="55880"/>
                  <a:pt x="55880" y="0"/>
                  <a:pt x="124460" y="0"/>
                </a:cubicBezTo>
                <a:lnTo>
                  <a:pt x="1486787" y="0"/>
                </a:lnTo>
                <a:cubicBezTo>
                  <a:pt x="1555367" y="0"/>
                  <a:pt x="1611247" y="55880"/>
                  <a:pt x="1611247" y="124460"/>
                </a:cubicBezTo>
                <a:lnTo>
                  <a:pt x="1611247" y="1504215"/>
                </a:lnTo>
                <a:cubicBezTo>
                  <a:pt x="1611247" y="1572795"/>
                  <a:pt x="1555367" y="1628675"/>
                  <a:pt x="1486787" y="1628675"/>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0"/>
          <p:cNvSpPr/>
          <p:nvPr/>
        </p:nvSpPr>
        <p:spPr>
          <a:xfrm>
            <a:off x="5961694" y="3672211"/>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txBox="1"/>
          <p:nvPr/>
        </p:nvSpPr>
        <p:spPr>
          <a:xfrm>
            <a:off x="6549564" y="3919679"/>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PLATFORM </a:t>
            </a:r>
            <a:endParaRPr/>
          </a:p>
        </p:txBody>
      </p:sp>
      <p:sp>
        <p:nvSpPr>
          <p:cNvPr id="434" name="Google Shape;434;p10"/>
          <p:cNvSpPr txBox="1"/>
          <p:nvPr/>
        </p:nvSpPr>
        <p:spPr>
          <a:xfrm>
            <a:off x="5823537" y="4883690"/>
            <a:ext cx="2925314" cy="5238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train_no, station_id, platform_no, date and time</a:t>
            </a:r>
            <a:endParaRPr/>
          </a:p>
        </p:txBody>
      </p:sp>
      <p:sp>
        <p:nvSpPr>
          <p:cNvPr id="435" name="Google Shape;435;p10"/>
          <p:cNvSpPr/>
          <p:nvPr/>
        </p:nvSpPr>
        <p:spPr>
          <a:xfrm>
            <a:off x="13986190" y="4468631"/>
            <a:ext cx="3564538" cy="2377285"/>
          </a:xfrm>
          <a:custGeom>
            <a:rect b="b" l="l" r="r" t="t"/>
            <a:pathLst>
              <a:path extrusionOk="0" h="1074583" w="1611247">
                <a:moveTo>
                  <a:pt x="1486787" y="1074583"/>
                </a:moveTo>
                <a:lnTo>
                  <a:pt x="124460" y="1074583"/>
                </a:lnTo>
                <a:cubicBezTo>
                  <a:pt x="55880" y="1074583"/>
                  <a:pt x="0" y="1018703"/>
                  <a:pt x="0" y="950123"/>
                </a:cubicBezTo>
                <a:lnTo>
                  <a:pt x="0" y="124460"/>
                </a:lnTo>
                <a:cubicBezTo>
                  <a:pt x="0" y="55880"/>
                  <a:pt x="55880" y="0"/>
                  <a:pt x="124460" y="0"/>
                </a:cubicBezTo>
                <a:lnTo>
                  <a:pt x="1486787" y="0"/>
                </a:lnTo>
                <a:cubicBezTo>
                  <a:pt x="1555367" y="0"/>
                  <a:pt x="1611247" y="55880"/>
                  <a:pt x="1611247" y="124460"/>
                </a:cubicBezTo>
                <a:lnTo>
                  <a:pt x="1611247" y="950123"/>
                </a:lnTo>
                <a:cubicBezTo>
                  <a:pt x="1611247" y="1018703"/>
                  <a:pt x="1555367" y="1074583"/>
                  <a:pt x="1486787" y="1074583"/>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a:off x="14532232" y="4771809"/>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txBox="1"/>
          <p:nvPr/>
        </p:nvSpPr>
        <p:spPr>
          <a:xfrm>
            <a:off x="15120102" y="5019277"/>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SALARY</a:t>
            </a:r>
            <a:endParaRPr/>
          </a:p>
        </p:txBody>
      </p:sp>
      <p:sp>
        <p:nvSpPr>
          <p:cNvPr id="438" name="Google Shape;438;p10"/>
          <p:cNvSpPr txBox="1"/>
          <p:nvPr/>
        </p:nvSpPr>
        <p:spPr>
          <a:xfrm>
            <a:off x="14310208" y="5683790"/>
            <a:ext cx="2925314" cy="5238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salary_id, last_credited, transaction_id, salary</a:t>
            </a:r>
            <a:endParaRPr/>
          </a:p>
        </p:txBody>
      </p:sp>
      <p:sp>
        <p:nvSpPr>
          <p:cNvPr id="439" name="Google Shape;439;p10"/>
          <p:cNvSpPr/>
          <p:nvPr/>
        </p:nvSpPr>
        <p:spPr>
          <a:xfrm>
            <a:off x="1007795" y="6881664"/>
            <a:ext cx="3564538" cy="3119601"/>
          </a:xfrm>
          <a:custGeom>
            <a:rect b="b" l="l" r="r" t="t"/>
            <a:pathLst>
              <a:path extrusionOk="0" h="1410126" w="1611247">
                <a:moveTo>
                  <a:pt x="1486787" y="1410126"/>
                </a:moveTo>
                <a:lnTo>
                  <a:pt x="124460" y="1410126"/>
                </a:lnTo>
                <a:cubicBezTo>
                  <a:pt x="55880" y="1410126"/>
                  <a:pt x="0" y="1354246"/>
                  <a:pt x="0" y="1285666"/>
                </a:cubicBezTo>
                <a:lnTo>
                  <a:pt x="0" y="124460"/>
                </a:lnTo>
                <a:cubicBezTo>
                  <a:pt x="0" y="55880"/>
                  <a:pt x="55880" y="0"/>
                  <a:pt x="124460" y="0"/>
                </a:cubicBezTo>
                <a:lnTo>
                  <a:pt x="1486787" y="0"/>
                </a:lnTo>
                <a:cubicBezTo>
                  <a:pt x="1555367" y="0"/>
                  <a:pt x="1611247" y="55880"/>
                  <a:pt x="1611247" y="124460"/>
                </a:cubicBezTo>
                <a:lnTo>
                  <a:pt x="1611247" y="1285666"/>
                </a:lnTo>
                <a:cubicBezTo>
                  <a:pt x="1611247" y="1354246"/>
                  <a:pt x="1555367" y="1410126"/>
                  <a:pt x="1486787" y="1410126"/>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0"/>
          <p:cNvSpPr/>
          <p:nvPr/>
        </p:nvSpPr>
        <p:spPr>
          <a:xfrm>
            <a:off x="1553837" y="7184843"/>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0"/>
          <p:cNvSpPr txBox="1"/>
          <p:nvPr/>
        </p:nvSpPr>
        <p:spPr>
          <a:xfrm>
            <a:off x="2038787" y="7432311"/>
            <a:ext cx="1693588"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STAFFS</a:t>
            </a:r>
            <a:endParaRPr/>
          </a:p>
        </p:txBody>
      </p:sp>
      <p:sp>
        <p:nvSpPr>
          <p:cNvPr id="442" name="Google Shape;442;p10"/>
          <p:cNvSpPr txBox="1"/>
          <p:nvPr/>
        </p:nvSpPr>
        <p:spPr>
          <a:xfrm>
            <a:off x="1372963" y="8318907"/>
            <a:ext cx="2925314" cy="5238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staff_id, staff_name, shift_id, station_id,</a:t>
            </a:r>
            <a:r>
              <a:rPr b="1" i="0" lang="en-US" sz="1800" u="none" cap="none" strike="noStrike">
                <a:solidFill>
                  <a:srgbClr val="161C29"/>
                </a:solidFill>
                <a:latin typeface="Nunito Sans"/>
                <a:ea typeface="Nunito Sans"/>
                <a:cs typeface="Nunito Sans"/>
                <a:sym typeface="Nunito Sans"/>
              </a:rPr>
              <a:t> </a:t>
            </a:r>
            <a:r>
              <a:rPr b="0" i="0" lang="en-US" sz="1800" u="none" cap="none" strike="noStrike">
                <a:solidFill>
                  <a:srgbClr val="161C29"/>
                </a:solidFill>
                <a:latin typeface="Nunito Sans"/>
                <a:ea typeface="Nunito Sans"/>
                <a:cs typeface="Nunito Sans"/>
                <a:sym typeface="Nunito Sans"/>
              </a:rPr>
              <a:t>salary_id, duty</a:t>
            </a:r>
            <a:endParaRPr/>
          </a:p>
        </p:txBody>
      </p:sp>
      <p:sp>
        <p:nvSpPr>
          <p:cNvPr id="443" name="Google Shape;443;p10"/>
          <p:cNvSpPr/>
          <p:nvPr/>
        </p:nvSpPr>
        <p:spPr>
          <a:xfrm>
            <a:off x="9780289" y="3890061"/>
            <a:ext cx="3564538" cy="2926687"/>
          </a:xfrm>
          <a:custGeom>
            <a:rect b="b" l="l" r="r" t="t"/>
            <a:pathLst>
              <a:path extrusionOk="0" h="1322925" w="1611247">
                <a:moveTo>
                  <a:pt x="1486787" y="1322925"/>
                </a:moveTo>
                <a:lnTo>
                  <a:pt x="124460" y="1322925"/>
                </a:lnTo>
                <a:cubicBezTo>
                  <a:pt x="55880" y="1322925"/>
                  <a:pt x="0" y="1267045"/>
                  <a:pt x="0" y="1198465"/>
                </a:cubicBezTo>
                <a:lnTo>
                  <a:pt x="0" y="124460"/>
                </a:lnTo>
                <a:cubicBezTo>
                  <a:pt x="0" y="55880"/>
                  <a:pt x="55880" y="0"/>
                  <a:pt x="124460" y="0"/>
                </a:cubicBezTo>
                <a:lnTo>
                  <a:pt x="1486787" y="0"/>
                </a:lnTo>
                <a:cubicBezTo>
                  <a:pt x="1555367" y="0"/>
                  <a:pt x="1611247" y="55880"/>
                  <a:pt x="1611247" y="124460"/>
                </a:cubicBezTo>
                <a:lnTo>
                  <a:pt x="1611247" y="1198465"/>
                </a:lnTo>
                <a:cubicBezTo>
                  <a:pt x="1611247" y="1267045"/>
                  <a:pt x="1555367" y="1322925"/>
                  <a:pt x="1486787" y="1322925"/>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0"/>
          <p:cNvSpPr/>
          <p:nvPr/>
        </p:nvSpPr>
        <p:spPr>
          <a:xfrm>
            <a:off x="10320024" y="4029548"/>
            <a:ext cx="2481266" cy="979380"/>
          </a:xfrm>
          <a:custGeom>
            <a:rect b="b" l="l" r="r" t="t"/>
            <a:pathLst>
              <a:path extrusionOk="0" h="956639" w="2423652">
                <a:moveTo>
                  <a:pt x="2299192" y="956639"/>
                </a:moveTo>
                <a:lnTo>
                  <a:pt x="124460" y="956639"/>
                </a:lnTo>
                <a:cubicBezTo>
                  <a:pt x="55880" y="956639"/>
                  <a:pt x="0" y="900759"/>
                  <a:pt x="0" y="832179"/>
                </a:cubicBezTo>
                <a:lnTo>
                  <a:pt x="0" y="124460"/>
                </a:lnTo>
                <a:cubicBezTo>
                  <a:pt x="0" y="55880"/>
                  <a:pt x="55880" y="0"/>
                  <a:pt x="124460" y="0"/>
                </a:cubicBezTo>
                <a:lnTo>
                  <a:pt x="2299192" y="0"/>
                </a:lnTo>
                <a:cubicBezTo>
                  <a:pt x="2367772" y="0"/>
                  <a:pt x="2423652" y="55880"/>
                  <a:pt x="2423652" y="124460"/>
                </a:cubicBezTo>
                <a:lnTo>
                  <a:pt x="2423652" y="832179"/>
                </a:lnTo>
                <a:cubicBezTo>
                  <a:pt x="2423652" y="900759"/>
                  <a:pt x="2367772" y="956639"/>
                  <a:pt x="2299192" y="956639"/>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0"/>
          <p:cNvSpPr txBox="1"/>
          <p:nvPr/>
        </p:nvSpPr>
        <p:spPr>
          <a:xfrm>
            <a:off x="10613958" y="4382078"/>
            <a:ext cx="1893396"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CONTRACT </a:t>
            </a:r>
            <a:endParaRPr/>
          </a:p>
        </p:txBody>
      </p:sp>
      <p:sp>
        <p:nvSpPr>
          <p:cNvPr id="446" name="Google Shape;446;p10"/>
          <p:cNvSpPr txBox="1"/>
          <p:nvPr/>
        </p:nvSpPr>
        <p:spPr>
          <a:xfrm>
            <a:off x="10153711" y="5417090"/>
            <a:ext cx="2925314" cy="5238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contract_id, person_name, phone_number</a:t>
            </a:r>
            <a:endParaRPr/>
          </a:p>
        </p:txBody>
      </p:sp>
      <p:sp>
        <p:nvSpPr>
          <p:cNvPr id="447" name="Google Shape;447;p10"/>
          <p:cNvSpPr/>
          <p:nvPr/>
        </p:nvSpPr>
        <p:spPr>
          <a:xfrm rot="-5400000">
            <a:off x="-1145377" y="4261881"/>
            <a:ext cx="2909928" cy="838481"/>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0"/>
          <p:cNvSpPr txBox="1"/>
          <p:nvPr/>
        </p:nvSpPr>
        <p:spPr>
          <a:xfrm rot="-5400000">
            <a:off x="-946395" y="4485284"/>
            <a:ext cx="2473866" cy="437492"/>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FFF9F4"/>
                </a:solidFill>
                <a:latin typeface="Nunito Sans"/>
                <a:ea typeface="Nunito Sans"/>
                <a:cs typeface="Nunito Sans"/>
                <a:sym typeface="Nunito Sans"/>
              </a:rPr>
              <a:t>ATTRIBUTES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F4"/>
        </a:solidFill>
      </p:bgPr>
    </p:bg>
    <p:spTree>
      <p:nvGrpSpPr>
        <p:cNvPr id="452" name="Shape 452"/>
        <p:cNvGrpSpPr/>
        <p:nvPr/>
      </p:nvGrpSpPr>
      <p:grpSpPr>
        <a:xfrm>
          <a:off x="0" y="0"/>
          <a:ext cx="0" cy="0"/>
          <a:chOff x="0" y="0"/>
          <a:chExt cx="0" cy="0"/>
        </a:xfrm>
      </p:grpSpPr>
      <p:sp>
        <p:nvSpPr>
          <p:cNvPr id="453" name="Google Shape;453;p11"/>
          <p:cNvSpPr/>
          <p:nvPr/>
        </p:nvSpPr>
        <p:spPr>
          <a:xfrm>
            <a:off x="0" y="-768846"/>
            <a:ext cx="18288003" cy="6065119"/>
          </a:xfrm>
          <a:custGeom>
            <a:rect b="b" l="l" r="r" t="t"/>
            <a:pathLst>
              <a:path extrusionOk="0" h="2196232" w="6622244">
                <a:moveTo>
                  <a:pt x="6497783" y="2196232"/>
                </a:moveTo>
                <a:lnTo>
                  <a:pt x="124460" y="2196232"/>
                </a:lnTo>
                <a:cubicBezTo>
                  <a:pt x="55880" y="2196232"/>
                  <a:pt x="0" y="2140352"/>
                  <a:pt x="0" y="2071772"/>
                </a:cubicBezTo>
                <a:lnTo>
                  <a:pt x="0" y="124460"/>
                </a:lnTo>
                <a:cubicBezTo>
                  <a:pt x="0" y="55880"/>
                  <a:pt x="55880" y="0"/>
                  <a:pt x="124460" y="0"/>
                </a:cubicBezTo>
                <a:lnTo>
                  <a:pt x="6497784" y="0"/>
                </a:lnTo>
                <a:cubicBezTo>
                  <a:pt x="6566364" y="0"/>
                  <a:pt x="6622244" y="55880"/>
                  <a:pt x="6622244" y="124460"/>
                </a:cubicBezTo>
                <a:lnTo>
                  <a:pt x="6622244" y="2071772"/>
                </a:lnTo>
                <a:cubicBezTo>
                  <a:pt x="6622244" y="2140352"/>
                  <a:pt x="6566364" y="2196232"/>
                  <a:pt x="6497784" y="2196232"/>
                </a:cubicBezTo>
                <a:close/>
              </a:path>
            </a:pathLst>
          </a:custGeom>
          <a:solidFill>
            <a:srgbClr val="225A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a:off x="971550" y="503998"/>
            <a:ext cx="3564538" cy="2250499"/>
          </a:xfrm>
          <a:custGeom>
            <a:rect b="b" l="l" r="r" t="t"/>
            <a:pathLst>
              <a:path extrusionOk="0" h="1017274" w="1611247">
                <a:moveTo>
                  <a:pt x="1486787" y="1017274"/>
                </a:moveTo>
                <a:lnTo>
                  <a:pt x="124460" y="1017274"/>
                </a:lnTo>
                <a:cubicBezTo>
                  <a:pt x="55880" y="1017274"/>
                  <a:pt x="0" y="961394"/>
                  <a:pt x="0" y="892814"/>
                </a:cubicBezTo>
                <a:lnTo>
                  <a:pt x="0" y="124460"/>
                </a:lnTo>
                <a:cubicBezTo>
                  <a:pt x="0" y="55880"/>
                  <a:pt x="55880" y="0"/>
                  <a:pt x="124460" y="0"/>
                </a:cubicBezTo>
                <a:lnTo>
                  <a:pt x="1486787" y="0"/>
                </a:lnTo>
                <a:cubicBezTo>
                  <a:pt x="1555367" y="0"/>
                  <a:pt x="1611247" y="55880"/>
                  <a:pt x="1611247" y="124460"/>
                </a:cubicBezTo>
                <a:lnTo>
                  <a:pt x="1611247" y="892814"/>
                </a:lnTo>
                <a:cubicBezTo>
                  <a:pt x="1611247" y="961394"/>
                  <a:pt x="1555367" y="1017274"/>
                  <a:pt x="1486787" y="1017274"/>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a:off x="1517592" y="754958"/>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txBox="1"/>
          <p:nvPr/>
        </p:nvSpPr>
        <p:spPr>
          <a:xfrm>
            <a:off x="1517592" y="841930"/>
            <a:ext cx="2430625" cy="5219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SOURCE DATE AND TIME OF THE TRAIN</a:t>
            </a:r>
            <a:endParaRPr/>
          </a:p>
        </p:txBody>
      </p:sp>
      <p:sp>
        <p:nvSpPr>
          <p:cNvPr id="457" name="Google Shape;457;p11"/>
          <p:cNvSpPr txBox="1"/>
          <p:nvPr/>
        </p:nvSpPr>
        <p:spPr>
          <a:xfrm>
            <a:off x="1337295" y="1756383"/>
            <a:ext cx="2925314" cy="5238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time_id,source_station_id,train_no, source_date and time</a:t>
            </a:r>
            <a:endParaRPr/>
          </a:p>
        </p:txBody>
      </p:sp>
      <p:sp>
        <p:nvSpPr>
          <p:cNvPr id="458" name="Google Shape;458;p11"/>
          <p:cNvSpPr/>
          <p:nvPr/>
        </p:nvSpPr>
        <p:spPr>
          <a:xfrm>
            <a:off x="5367508" y="635056"/>
            <a:ext cx="3564538" cy="2467278"/>
          </a:xfrm>
          <a:custGeom>
            <a:rect b="b" l="l" r="r" t="t"/>
            <a:pathLst>
              <a:path extrusionOk="0" h="1115262" w="1611247">
                <a:moveTo>
                  <a:pt x="1486787" y="1115261"/>
                </a:moveTo>
                <a:lnTo>
                  <a:pt x="124460" y="1115261"/>
                </a:lnTo>
                <a:cubicBezTo>
                  <a:pt x="55880" y="1115261"/>
                  <a:pt x="0" y="1059381"/>
                  <a:pt x="0" y="990801"/>
                </a:cubicBezTo>
                <a:lnTo>
                  <a:pt x="0" y="124460"/>
                </a:lnTo>
                <a:cubicBezTo>
                  <a:pt x="0" y="55880"/>
                  <a:pt x="55880" y="0"/>
                  <a:pt x="124460" y="0"/>
                </a:cubicBezTo>
                <a:lnTo>
                  <a:pt x="1486787" y="0"/>
                </a:lnTo>
                <a:cubicBezTo>
                  <a:pt x="1555367" y="0"/>
                  <a:pt x="1611247" y="55880"/>
                  <a:pt x="1611247" y="124460"/>
                </a:cubicBezTo>
                <a:lnTo>
                  <a:pt x="1611247" y="990802"/>
                </a:lnTo>
                <a:cubicBezTo>
                  <a:pt x="1611247" y="1059382"/>
                  <a:pt x="1555367" y="1115262"/>
                  <a:pt x="1486787" y="1115262"/>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a:off x="5913551" y="777347"/>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txBox="1"/>
          <p:nvPr/>
        </p:nvSpPr>
        <p:spPr>
          <a:xfrm>
            <a:off x="6100550" y="1009650"/>
            <a:ext cx="2194739"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SOURCE STATION</a:t>
            </a:r>
            <a:endParaRPr/>
          </a:p>
        </p:txBody>
      </p:sp>
      <p:sp>
        <p:nvSpPr>
          <p:cNvPr id="461" name="Google Shape;461;p11"/>
          <p:cNvSpPr txBox="1"/>
          <p:nvPr/>
        </p:nvSpPr>
        <p:spPr>
          <a:xfrm>
            <a:off x="5739670" y="2006539"/>
            <a:ext cx="2925314" cy="2571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 train_no, source_station_id</a:t>
            </a:r>
            <a:endParaRPr/>
          </a:p>
        </p:txBody>
      </p:sp>
      <p:sp>
        <p:nvSpPr>
          <p:cNvPr id="462" name="Google Shape;462;p11"/>
          <p:cNvSpPr/>
          <p:nvPr/>
        </p:nvSpPr>
        <p:spPr>
          <a:xfrm>
            <a:off x="13981784" y="665923"/>
            <a:ext cx="3622906" cy="2560236"/>
          </a:xfrm>
          <a:custGeom>
            <a:rect b="b" l="l" r="r" t="t"/>
            <a:pathLst>
              <a:path extrusionOk="0" h="1157281" w="1637631">
                <a:moveTo>
                  <a:pt x="1513171" y="1157280"/>
                </a:moveTo>
                <a:lnTo>
                  <a:pt x="124460" y="1157280"/>
                </a:lnTo>
                <a:cubicBezTo>
                  <a:pt x="55880" y="1157280"/>
                  <a:pt x="0" y="1101400"/>
                  <a:pt x="0" y="1032820"/>
                </a:cubicBezTo>
                <a:lnTo>
                  <a:pt x="0" y="124460"/>
                </a:lnTo>
                <a:cubicBezTo>
                  <a:pt x="0" y="55880"/>
                  <a:pt x="55880" y="0"/>
                  <a:pt x="124460" y="0"/>
                </a:cubicBezTo>
                <a:lnTo>
                  <a:pt x="1513171" y="0"/>
                </a:lnTo>
                <a:cubicBezTo>
                  <a:pt x="1581751" y="0"/>
                  <a:pt x="1637631" y="55880"/>
                  <a:pt x="1637631" y="124460"/>
                </a:cubicBezTo>
                <a:lnTo>
                  <a:pt x="1637631" y="1032821"/>
                </a:lnTo>
                <a:cubicBezTo>
                  <a:pt x="1637631" y="1101401"/>
                  <a:pt x="1581751" y="1157281"/>
                  <a:pt x="1513171" y="1157281"/>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a:off x="14118579" y="826226"/>
            <a:ext cx="3256213" cy="714964"/>
          </a:xfrm>
          <a:custGeom>
            <a:rect b="b" l="l" r="r" t="t"/>
            <a:pathLst>
              <a:path extrusionOk="0" h="698363" w="3180605">
                <a:moveTo>
                  <a:pt x="3056145" y="698363"/>
                </a:moveTo>
                <a:lnTo>
                  <a:pt x="124460" y="698363"/>
                </a:lnTo>
                <a:cubicBezTo>
                  <a:pt x="55880" y="698363"/>
                  <a:pt x="0" y="642483"/>
                  <a:pt x="0" y="573903"/>
                </a:cubicBezTo>
                <a:lnTo>
                  <a:pt x="0" y="124460"/>
                </a:lnTo>
                <a:cubicBezTo>
                  <a:pt x="0" y="55880"/>
                  <a:pt x="55880" y="0"/>
                  <a:pt x="124460" y="0"/>
                </a:cubicBezTo>
                <a:lnTo>
                  <a:pt x="3056145" y="0"/>
                </a:lnTo>
                <a:cubicBezTo>
                  <a:pt x="3124725" y="0"/>
                  <a:pt x="3180605" y="55880"/>
                  <a:pt x="3180605" y="124460"/>
                </a:cubicBezTo>
                <a:lnTo>
                  <a:pt x="3180605" y="573903"/>
                </a:lnTo>
                <a:cubicBezTo>
                  <a:pt x="3180605" y="642483"/>
                  <a:pt x="3124725" y="698363"/>
                  <a:pt x="3056145"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txBox="1"/>
          <p:nvPr/>
        </p:nvSpPr>
        <p:spPr>
          <a:xfrm>
            <a:off x="14364170" y="970341"/>
            <a:ext cx="3010622" cy="5219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DESTINATION DATE AND TIME OF THE TRAIN</a:t>
            </a:r>
            <a:endParaRPr/>
          </a:p>
        </p:txBody>
      </p:sp>
      <p:sp>
        <p:nvSpPr>
          <p:cNvPr id="465" name="Google Shape;465;p11"/>
          <p:cNvSpPr txBox="1"/>
          <p:nvPr/>
        </p:nvSpPr>
        <p:spPr>
          <a:xfrm>
            <a:off x="14284029" y="1873189"/>
            <a:ext cx="2925314" cy="790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time_id,destination_station_id,train_no, destination_date and time</a:t>
            </a:r>
            <a:endParaRPr/>
          </a:p>
        </p:txBody>
      </p:sp>
      <p:sp>
        <p:nvSpPr>
          <p:cNvPr id="466" name="Google Shape;466;p11"/>
          <p:cNvSpPr/>
          <p:nvPr/>
        </p:nvSpPr>
        <p:spPr>
          <a:xfrm>
            <a:off x="9725367" y="678758"/>
            <a:ext cx="3564538" cy="2669599"/>
          </a:xfrm>
          <a:custGeom>
            <a:rect b="b" l="l" r="r" t="t"/>
            <a:pathLst>
              <a:path extrusionOk="0" h="1206716" w="1611247">
                <a:moveTo>
                  <a:pt x="1486787" y="1206716"/>
                </a:moveTo>
                <a:lnTo>
                  <a:pt x="124460" y="1206716"/>
                </a:lnTo>
                <a:cubicBezTo>
                  <a:pt x="55880" y="1206716"/>
                  <a:pt x="0" y="1150836"/>
                  <a:pt x="0" y="1082256"/>
                </a:cubicBezTo>
                <a:lnTo>
                  <a:pt x="0" y="124460"/>
                </a:lnTo>
                <a:cubicBezTo>
                  <a:pt x="0" y="55880"/>
                  <a:pt x="55880" y="0"/>
                  <a:pt x="124460" y="0"/>
                </a:cubicBezTo>
                <a:lnTo>
                  <a:pt x="1486787" y="0"/>
                </a:lnTo>
                <a:cubicBezTo>
                  <a:pt x="1555367" y="0"/>
                  <a:pt x="1611247" y="55880"/>
                  <a:pt x="1611247" y="124460"/>
                </a:cubicBezTo>
                <a:lnTo>
                  <a:pt x="1611247" y="1082256"/>
                </a:lnTo>
                <a:cubicBezTo>
                  <a:pt x="1611247" y="1150836"/>
                  <a:pt x="1555367" y="1206716"/>
                  <a:pt x="1486787" y="1206716"/>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a:off x="10271409" y="834793"/>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txBox="1"/>
          <p:nvPr/>
        </p:nvSpPr>
        <p:spPr>
          <a:xfrm>
            <a:off x="10320024" y="940345"/>
            <a:ext cx="2432651" cy="5219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DESTINATION STATION</a:t>
            </a:r>
            <a:endParaRPr/>
          </a:p>
        </p:txBody>
      </p:sp>
      <p:sp>
        <p:nvSpPr>
          <p:cNvPr id="469" name="Google Shape;469;p11"/>
          <p:cNvSpPr txBox="1"/>
          <p:nvPr/>
        </p:nvSpPr>
        <p:spPr>
          <a:xfrm>
            <a:off x="10132196" y="1955565"/>
            <a:ext cx="2925314" cy="5238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train_no, destination_station_id</a:t>
            </a:r>
            <a:endParaRPr/>
          </a:p>
        </p:txBody>
      </p:sp>
      <p:sp>
        <p:nvSpPr>
          <p:cNvPr id="470" name="Google Shape;470;p11"/>
          <p:cNvSpPr/>
          <p:nvPr/>
        </p:nvSpPr>
        <p:spPr>
          <a:xfrm>
            <a:off x="1003388" y="3369032"/>
            <a:ext cx="3564538" cy="3279793"/>
          </a:xfrm>
          <a:custGeom>
            <a:rect b="b" l="l" r="r" t="t"/>
            <a:pathLst>
              <a:path extrusionOk="0" h="1482536" w="1611247">
                <a:moveTo>
                  <a:pt x="1486787" y="1482535"/>
                </a:moveTo>
                <a:lnTo>
                  <a:pt x="124460" y="1482535"/>
                </a:lnTo>
                <a:cubicBezTo>
                  <a:pt x="55880" y="1482535"/>
                  <a:pt x="0" y="1426655"/>
                  <a:pt x="0" y="1358075"/>
                </a:cubicBezTo>
                <a:lnTo>
                  <a:pt x="0" y="124460"/>
                </a:lnTo>
                <a:cubicBezTo>
                  <a:pt x="0" y="55880"/>
                  <a:pt x="55880" y="0"/>
                  <a:pt x="124460" y="0"/>
                </a:cubicBezTo>
                <a:lnTo>
                  <a:pt x="1486787" y="0"/>
                </a:lnTo>
                <a:cubicBezTo>
                  <a:pt x="1555367" y="0"/>
                  <a:pt x="1611247" y="55880"/>
                  <a:pt x="1611247" y="124460"/>
                </a:cubicBezTo>
                <a:lnTo>
                  <a:pt x="1611247" y="1358076"/>
                </a:lnTo>
                <a:cubicBezTo>
                  <a:pt x="1611247" y="1426656"/>
                  <a:pt x="1555367" y="1482536"/>
                  <a:pt x="1486787" y="1482536"/>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a:off x="1549431" y="3672211"/>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txBox="1"/>
          <p:nvPr/>
        </p:nvSpPr>
        <p:spPr>
          <a:xfrm>
            <a:off x="2137301" y="3786329"/>
            <a:ext cx="1296713" cy="5219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AVAILABLE SEATS</a:t>
            </a:r>
            <a:endParaRPr/>
          </a:p>
        </p:txBody>
      </p:sp>
      <p:sp>
        <p:nvSpPr>
          <p:cNvPr id="473" name="Google Shape;473;p11"/>
          <p:cNvSpPr txBox="1"/>
          <p:nvPr/>
        </p:nvSpPr>
        <p:spPr>
          <a:xfrm>
            <a:off x="1337295" y="4829530"/>
            <a:ext cx="2925314" cy="5238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train_no, class_id, quota_id, datetime, available_seats</a:t>
            </a:r>
            <a:endParaRPr/>
          </a:p>
        </p:txBody>
      </p:sp>
      <p:sp>
        <p:nvSpPr>
          <p:cNvPr id="474" name="Google Shape;474;p11"/>
          <p:cNvSpPr/>
          <p:nvPr/>
        </p:nvSpPr>
        <p:spPr>
          <a:xfrm>
            <a:off x="5415651" y="3369032"/>
            <a:ext cx="3564538" cy="3603093"/>
          </a:xfrm>
          <a:custGeom>
            <a:rect b="b" l="l" r="r" t="t"/>
            <a:pathLst>
              <a:path extrusionOk="0" h="1628675" w="1611247">
                <a:moveTo>
                  <a:pt x="1486787" y="1628675"/>
                </a:moveTo>
                <a:lnTo>
                  <a:pt x="124460" y="1628675"/>
                </a:lnTo>
                <a:cubicBezTo>
                  <a:pt x="55880" y="1628675"/>
                  <a:pt x="0" y="1572795"/>
                  <a:pt x="0" y="1504215"/>
                </a:cubicBezTo>
                <a:lnTo>
                  <a:pt x="0" y="124460"/>
                </a:lnTo>
                <a:cubicBezTo>
                  <a:pt x="0" y="55880"/>
                  <a:pt x="55880" y="0"/>
                  <a:pt x="124460" y="0"/>
                </a:cubicBezTo>
                <a:lnTo>
                  <a:pt x="1486787" y="0"/>
                </a:lnTo>
                <a:cubicBezTo>
                  <a:pt x="1555367" y="0"/>
                  <a:pt x="1611247" y="55880"/>
                  <a:pt x="1611247" y="124460"/>
                </a:cubicBezTo>
                <a:lnTo>
                  <a:pt x="1611247" y="1504215"/>
                </a:lnTo>
                <a:cubicBezTo>
                  <a:pt x="1611247" y="1572795"/>
                  <a:pt x="1555367" y="1628675"/>
                  <a:pt x="1486787" y="1628675"/>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a:off x="5961694" y="3672211"/>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txBox="1"/>
          <p:nvPr/>
        </p:nvSpPr>
        <p:spPr>
          <a:xfrm>
            <a:off x="6549564" y="3786329"/>
            <a:ext cx="1296713" cy="5219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BOOKED SEATS</a:t>
            </a:r>
            <a:endParaRPr/>
          </a:p>
        </p:txBody>
      </p:sp>
      <p:sp>
        <p:nvSpPr>
          <p:cNvPr id="477" name="Google Shape;477;p11"/>
          <p:cNvSpPr txBox="1"/>
          <p:nvPr/>
        </p:nvSpPr>
        <p:spPr>
          <a:xfrm>
            <a:off x="5735263" y="5096230"/>
            <a:ext cx="2925314" cy="5238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train_no, class_id, quota_id, datetime, booked_seats</a:t>
            </a:r>
            <a:endParaRPr/>
          </a:p>
        </p:txBody>
      </p:sp>
      <p:sp>
        <p:nvSpPr>
          <p:cNvPr id="478" name="Google Shape;478;p11"/>
          <p:cNvSpPr/>
          <p:nvPr/>
        </p:nvSpPr>
        <p:spPr>
          <a:xfrm>
            <a:off x="9780289" y="3890061"/>
            <a:ext cx="3564538" cy="2926687"/>
          </a:xfrm>
          <a:custGeom>
            <a:rect b="b" l="l" r="r" t="t"/>
            <a:pathLst>
              <a:path extrusionOk="0" h="1322925" w="1611247">
                <a:moveTo>
                  <a:pt x="1486787" y="1322925"/>
                </a:moveTo>
                <a:lnTo>
                  <a:pt x="124460" y="1322925"/>
                </a:lnTo>
                <a:cubicBezTo>
                  <a:pt x="55880" y="1322925"/>
                  <a:pt x="0" y="1267045"/>
                  <a:pt x="0" y="1198465"/>
                </a:cubicBezTo>
                <a:lnTo>
                  <a:pt x="0" y="124460"/>
                </a:lnTo>
                <a:cubicBezTo>
                  <a:pt x="0" y="55880"/>
                  <a:pt x="55880" y="0"/>
                  <a:pt x="124460" y="0"/>
                </a:cubicBezTo>
                <a:lnTo>
                  <a:pt x="1486787" y="0"/>
                </a:lnTo>
                <a:cubicBezTo>
                  <a:pt x="1555367" y="0"/>
                  <a:pt x="1611247" y="55880"/>
                  <a:pt x="1611247" y="124460"/>
                </a:cubicBezTo>
                <a:lnTo>
                  <a:pt x="1611247" y="1198465"/>
                </a:lnTo>
                <a:cubicBezTo>
                  <a:pt x="1611247" y="1267045"/>
                  <a:pt x="1555367" y="1322925"/>
                  <a:pt x="1486787" y="1322925"/>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a:off x="10320024" y="4029548"/>
            <a:ext cx="2481266" cy="979380"/>
          </a:xfrm>
          <a:custGeom>
            <a:rect b="b" l="l" r="r" t="t"/>
            <a:pathLst>
              <a:path extrusionOk="0" h="956639" w="2423652">
                <a:moveTo>
                  <a:pt x="2299192" y="956639"/>
                </a:moveTo>
                <a:lnTo>
                  <a:pt x="124460" y="956639"/>
                </a:lnTo>
                <a:cubicBezTo>
                  <a:pt x="55880" y="956639"/>
                  <a:pt x="0" y="900759"/>
                  <a:pt x="0" y="832179"/>
                </a:cubicBezTo>
                <a:lnTo>
                  <a:pt x="0" y="124460"/>
                </a:lnTo>
                <a:cubicBezTo>
                  <a:pt x="0" y="55880"/>
                  <a:pt x="55880" y="0"/>
                  <a:pt x="124460" y="0"/>
                </a:cubicBezTo>
                <a:lnTo>
                  <a:pt x="2299192" y="0"/>
                </a:lnTo>
                <a:cubicBezTo>
                  <a:pt x="2367772" y="0"/>
                  <a:pt x="2423652" y="55880"/>
                  <a:pt x="2423652" y="124460"/>
                </a:cubicBezTo>
                <a:lnTo>
                  <a:pt x="2423652" y="832179"/>
                </a:lnTo>
                <a:cubicBezTo>
                  <a:pt x="2423652" y="900759"/>
                  <a:pt x="2367772" y="956639"/>
                  <a:pt x="2299192" y="956639"/>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
          <p:cNvSpPr txBox="1"/>
          <p:nvPr/>
        </p:nvSpPr>
        <p:spPr>
          <a:xfrm>
            <a:off x="10613958" y="4382078"/>
            <a:ext cx="1893396"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VENDOR</a:t>
            </a:r>
            <a:endParaRPr/>
          </a:p>
        </p:txBody>
      </p:sp>
      <p:sp>
        <p:nvSpPr>
          <p:cNvPr id="481" name="Google Shape;481;p11"/>
          <p:cNvSpPr txBox="1"/>
          <p:nvPr/>
        </p:nvSpPr>
        <p:spPr>
          <a:xfrm>
            <a:off x="10049385" y="5581434"/>
            <a:ext cx="2925314" cy="5238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vendor_id, name, dob, phone_no, email</a:t>
            </a:r>
            <a:endParaRPr/>
          </a:p>
        </p:txBody>
      </p:sp>
      <p:sp>
        <p:nvSpPr>
          <p:cNvPr id="482" name="Google Shape;482;p11"/>
          <p:cNvSpPr/>
          <p:nvPr/>
        </p:nvSpPr>
        <p:spPr>
          <a:xfrm rot="-5400000">
            <a:off x="-1145377" y="4261881"/>
            <a:ext cx="2909928" cy="838481"/>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txBox="1"/>
          <p:nvPr/>
        </p:nvSpPr>
        <p:spPr>
          <a:xfrm rot="-5400000">
            <a:off x="-1077601" y="4518422"/>
            <a:ext cx="2736278" cy="437492"/>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FFF9F4"/>
                </a:solidFill>
                <a:latin typeface="Nunito Sans"/>
                <a:ea typeface="Nunito Sans"/>
                <a:cs typeface="Nunito Sans"/>
                <a:sym typeface="Nunito Sans"/>
              </a:rPr>
              <a:t>ATTRIBUTES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F4"/>
        </a:solidFill>
      </p:bgPr>
    </p:bg>
    <p:spTree>
      <p:nvGrpSpPr>
        <p:cNvPr id="487" name="Shape 487"/>
        <p:cNvGrpSpPr/>
        <p:nvPr/>
      </p:nvGrpSpPr>
      <p:grpSpPr>
        <a:xfrm>
          <a:off x="0" y="0"/>
          <a:ext cx="0" cy="0"/>
          <a:chOff x="0" y="0"/>
          <a:chExt cx="0" cy="0"/>
        </a:xfrm>
      </p:grpSpPr>
      <p:pic>
        <p:nvPicPr>
          <p:cNvPr id="488" name="Google Shape;488;p12"/>
          <p:cNvPicPr preferRelativeResize="0"/>
          <p:nvPr/>
        </p:nvPicPr>
        <p:blipFill rotWithShape="1">
          <a:blip r:embed="rId3">
            <a:alphaModFix/>
          </a:blip>
          <a:srcRect b="1609" l="0" r="0" t="1610"/>
          <a:stretch/>
        </p:blipFill>
        <p:spPr>
          <a:xfrm>
            <a:off x="309587" y="76360"/>
            <a:ext cx="17318353" cy="10182065"/>
          </a:xfrm>
          <a:prstGeom prst="rect">
            <a:avLst/>
          </a:prstGeom>
          <a:noFill/>
          <a:ln>
            <a:noFill/>
          </a:ln>
        </p:spPr>
      </p:pic>
      <p:sp>
        <p:nvSpPr>
          <p:cNvPr id="489" name="Google Shape;489;p12"/>
          <p:cNvSpPr/>
          <p:nvPr/>
        </p:nvSpPr>
        <p:spPr>
          <a:xfrm rot="-5400000">
            <a:off x="-1224888" y="4182369"/>
            <a:ext cx="3068951" cy="838481"/>
          </a:xfrm>
          <a:custGeom>
            <a:rect b="b" l="l" r="r" t="t"/>
            <a:pathLst>
              <a:path extrusionOk="0" h="698363" w="2556101">
                <a:moveTo>
                  <a:pt x="2431641" y="698363"/>
                </a:moveTo>
                <a:lnTo>
                  <a:pt x="124460" y="698363"/>
                </a:lnTo>
                <a:cubicBezTo>
                  <a:pt x="55880" y="698363"/>
                  <a:pt x="0" y="642483"/>
                  <a:pt x="0" y="573903"/>
                </a:cubicBezTo>
                <a:lnTo>
                  <a:pt x="0" y="124460"/>
                </a:lnTo>
                <a:cubicBezTo>
                  <a:pt x="0" y="55880"/>
                  <a:pt x="55880" y="0"/>
                  <a:pt x="124460" y="0"/>
                </a:cubicBezTo>
                <a:lnTo>
                  <a:pt x="2431641" y="0"/>
                </a:lnTo>
                <a:cubicBezTo>
                  <a:pt x="2500221" y="0"/>
                  <a:pt x="2556101" y="55880"/>
                  <a:pt x="2556101" y="124460"/>
                </a:cubicBezTo>
                <a:lnTo>
                  <a:pt x="2556101" y="573903"/>
                </a:lnTo>
                <a:cubicBezTo>
                  <a:pt x="2556101" y="642483"/>
                  <a:pt x="2500221" y="698363"/>
                  <a:pt x="2431641"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2"/>
          <p:cNvSpPr txBox="1"/>
          <p:nvPr/>
        </p:nvSpPr>
        <p:spPr>
          <a:xfrm rot="-5400000">
            <a:off x="-1178519" y="4318272"/>
            <a:ext cx="2938113" cy="435836"/>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FFF9F4"/>
                </a:solidFill>
                <a:latin typeface="Nunito Sans"/>
                <a:ea typeface="Nunito Sans"/>
                <a:cs typeface="Nunito Sans"/>
                <a:sym typeface="Nunito Sans"/>
              </a:rPr>
              <a:t>ER DIAGRAM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F4"/>
        </a:solidFill>
      </p:bgPr>
    </p:bg>
    <p:spTree>
      <p:nvGrpSpPr>
        <p:cNvPr id="494" name="Shape 494"/>
        <p:cNvGrpSpPr/>
        <p:nvPr/>
      </p:nvGrpSpPr>
      <p:grpSpPr>
        <a:xfrm>
          <a:off x="0" y="0"/>
          <a:ext cx="0" cy="0"/>
          <a:chOff x="0" y="0"/>
          <a:chExt cx="0" cy="0"/>
        </a:xfrm>
      </p:grpSpPr>
      <p:sp>
        <p:nvSpPr>
          <p:cNvPr id="495" name="Google Shape;495;p13"/>
          <p:cNvSpPr/>
          <p:nvPr/>
        </p:nvSpPr>
        <p:spPr>
          <a:xfrm>
            <a:off x="-48105" y="-4217129"/>
            <a:ext cx="18288003" cy="6065119"/>
          </a:xfrm>
          <a:custGeom>
            <a:rect b="b" l="l" r="r" t="t"/>
            <a:pathLst>
              <a:path extrusionOk="0" h="2196232" w="6622244">
                <a:moveTo>
                  <a:pt x="6497783" y="2196232"/>
                </a:moveTo>
                <a:lnTo>
                  <a:pt x="124460" y="2196232"/>
                </a:lnTo>
                <a:cubicBezTo>
                  <a:pt x="55880" y="2196232"/>
                  <a:pt x="0" y="2140352"/>
                  <a:pt x="0" y="2071772"/>
                </a:cubicBezTo>
                <a:lnTo>
                  <a:pt x="0" y="124460"/>
                </a:lnTo>
                <a:cubicBezTo>
                  <a:pt x="0" y="55880"/>
                  <a:pt x="55880" y="0"/>
                  <a:pt x="124460" y="0"/>
                </a:cubicBezTo>
                <a:lnTo>
                  <a:pt x="6497784" y="0"/>
                </a:lnTo>
                <a:cubicBezTo>
                  <a:pt x="6566364" y="0"/>
                  <a:pt x="6622244" y="55880"/>
                  <a:pt x="6622244" y="124460"/>
                </a:cubicBezTo>
                <a:lnTo>
                  <a:pt x="6622244" y="2071772"/>
                </a:lnTo>
                <a:cubicBezTo>
                  <a:pt x="6622244" y="2140352"/>
                  <a:pt x="6566364" y="2196232"/>
                  <a:pt x="6497784" y="2196232"/>
                </a:cubicBezTo>
                <a:close/>
              </a:path>
            </a:pathLst>
          </a:custGeom>
          <a:solidFill>
            <a:srgbClr val="225A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3"/>
          <p:cNvSpPr/>
          <p:nvPr/>
        </p:nvSpPr>
        <p:spPr>
          <a:xfrm>
            <a:off x="-66675" y="0"/>
            <a:ext cx="4970900" cy="838481"/>
          </a:xfrm>
          <a:custGeom>
            <a:rect b="b" l="l" r="r" t="t"/>
            <a:pathLst>
              <a:path extrusionOk="0" h="698363" w="4140217">
                <a:moveTo>
                  <a:pt x="4015757" y="698363"/>
                </a:moveTo>
                <a:lnTo>
                  <a:pt x="124460" y="698363"/>
                </a:lnTo>
                <a:cubicBezTo>
                  <a:pt x="55880" y="698363"/>
                  <a:pt x="0" y="642483"/>
                  <a:pt x="0" y="573903"/>
                </a:cubicBezTo>
                <a:lnTo>
                  <a:pt x="0" y="124460"/>
                </a:lnTo>
                <a:cubicBezTo>
                  <a:pt x="0" y="55880"/>
                  <a:pt x="55880" y="0"/>
                  <a:pt x="124460" y="0"/>
                </a:cubicBezTo>
                <a:lnTo>
                  <a:pt x="4015757" y="0"/>
                </a:lnTo>
                <a:cubicBezTo>
                  <a:pt x="4084337" y="0"/>
                  <a:pt x="4140217" y="55880"/>
                  <a:pt x="4140217" y="124460"/>
                </a:cubicBezTo>
                <a:lnTo>
                  <a:pt x="4140217" y="573903"/>
                </a:lnTo>
                <a:cubicBezTo>
                  <a:pt x="4140217" y="642483"/>
                  <a:pt x="4084337" y="698363"/>
                  <a:pt x="4015757"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3"/>
          <p:cNvSpPr txBox="1"/>
          <p:nvPr/>
        </p:nvSpPr>
        <p:spPr>
          <a:xfrm>
            <a:off x="407718" y="182273"/>
            <a:ext cx="3947989" cy="435836"/>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FFF9F4"/>
                </a:solidFill>
                <a:latin typeface="Nunito Sans"/>
                <a:ea typeface="Nunito Sans"/>
                <a:cs typeface="Nunito Sans"/>
                <a:sym typeface="Nunito Sans"/>
              </a:rPr>
              <a:t>DEPLOYEMENT FILE</a:t>
            </a:r>
            <a:endParaRPr/>
          </a:p>
        </p:txBody>
      </p:sp>
      <p:graphicFrame>
        <p:nvGraphicFramePr>
          <p:cNvPr id="498" name="Google Shape;498;p13"/>
          <p:cNvGraphicFramePr/>
          <p:nvPr/>
        </p:nvGraphicFramePr>
        <p:xfrm>
          <a:off x="609600" y="4744850"/>
          <a:ext cx="7620000" cy="1206255"/>
        </p:xfrm>
        <a:graphic>
          <a:graphicData uri="http://schemas.openxmlformats.org/presentationml/2006/ole">
            <mc:AlternateContent>
              <mc:Choice Requires="v">
                <p:oleObj r:id="rId4" imgH="1206255" imgW="7620000" progId="Package" spid="_x0000_s1">
                  <p:embed/>
                </p:oleObj>
              </mc:Choice>
              <mc:Fallback>
                <p:oleObj r:id="rId5" imgH="1206255" imgW="7620000" progId="Package">
                  <p:embed/>
                  <p:pic>
                    <p:nvPicPr>
                      <p:cNvPr id="498" name="Google Shape;498;p13"/>
                      <p:cNvPicPr preferRelativeResize="0"/>
                      <p:nvPr/>
                    </p:nvPicPr>
                    <p:blipFill rotWithShape="1">
                      <a:blip r:embed="rId6">
                        <a:alphaModFix/>
                      </a:blip>
                      <a:srcRect b="0" l="0" r="0" t="0"/>
                      <a:stretch/>
                    </p:blipFill>
                    <p:spPr>
                      <a:xfrm>
                        <a:off x="609600" y="4744850"/>
                        <a:ext cx="7620000" cy="1206255"/>
                      </a:xfrm>
                      <a:prstGeom prst="rect">
                        <a:avLst/>
                      </a:prstGeom>
                      <a:noFill/>
                      <a:ln>
                        <a:noFill/>
                      </a:ln>
                    </p:spPr>
                  </p:pic>
                </p:oleObj>
              </mc:Fallback>
            </mc:AlternateContent>
          </a:graphicData>
        </a:graphic>
      </p:graphicFrame>
      <p:graphicFrame>
        <p:nvGraphicFramePr>
          <p:cNvPr id="499" name="Google Shape;499;p13"/>
          <p:cNvGraphicFramePr/>
          <p:nvPr/>
        </p:nvGraphicFramePr>
        <p:xfrm>
          <a:off x="8839200" y="4782251"/>
          <a:ext cx="8030195" cy="1152525"/>
        </p:xfrm>
        <a:graphic>
          <a:graphicData uri="http://schemas.openxmlformats.org/presentationml/2006/ole">
            <mc:AlternateContent>
              <mc:Choice Requires="v">
                <p:oleObj r:id="rId7" imgH="1152525" imgW="8030195" progId="Package" spid="_x0000_s2">
                  <p:embed/>
                </p:oleObj>
              </mc:Choice>
              <mc:Fallback>
                <p:oleObj r:id="rId8" imgH="1152525" imgW="8030195" progId="Package">
                  <p:embed/>
                  <p:pic>
                    <p:nvPicPr>
                      <p:cNvPr id="499" name="Google Shape;499;p13"/>
                      <p:cNvPicPr preferRelativeResize="0"/>
                      <p:nvPr/>
                    </p:nvPicPr>
                    <p:blipFill rotWithShape="1">
                      <a:blip r:embed="rId9">
                        <a:alphaModFix/>
                      </a:blip>
                      <a:srcRect b="0" l="0" r="0" t="0"/>
                      <a:stretch/>
                    </p:blipFill>
                    <p:spPr>
                      <a:xfrm>
                        <a:off x="8839200" y="4782251"/>
                        <a:ext cx="8030195" cy="1152525"/>
                      </a:xfrm>
                      <a:prstGeom prst="rect">
                        <a:avLst/>
                      </a:prstGeom>
                      <a:noFill/>
                      <a:ln>
                        <a:noFill/>
                      </a:ln>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F4"/>
        </a:solidFill>
      </p:bgPr>
    </p:bg>
    <p:spTree>
      <p:nvGrpSpPr>
        <p:cNvPr id="503" name="Shape 503"/>
        <p:cNvGrpSpPr/>
        <p:nvPr/>
      </p:nvGrpSpPr>
      <p:grpSpPr>
        <a:xfrm>
          <a:off x="0" y="0"/>
          <a:ext cx="0" cy="0"/>
          <a:chOff x="0" y="0"/>
          <a:chExt cx="0" cy="0"/>
        </a:xfrm>
      </p:grpSpPr>
      <p:sp>
        <p:nvSpPr>
          <p:cNvPr id="504" name="Google Shape;504;p14"/>
          <p:cNvSpPr/>
          <p:nvPr/>
        </p:nvSpPr>
        <p:spPr>
          <a:xfrm>
            <a:off x="0" y="0"/>
            <a:ext cx="18288003" cy="6065119"/>
          </a:xfrm>
          <a:custGeom>
            <a:rect b="b" l="l" r="r" t="t"/>
            <a:pathLst>
              <a:path extrusionOk="0" h="2196232" w="6622244">
                <a:moveTo>
                  <a:pt x="6497783" y="2196232"/>
                </a:moveTo>
                <a:lnTo>
                  <a:pt x="124460" y="2196232"/>
                </a:lnTo>
                <a:cubicBezTo>
                  <a:pt x="55880" y="2196232"/>
                  <a:pt x="0" y="2140352"/>
                  <a:pt x="0" y="2071772"/>
                </a:cubicBezTo>
                <a:lnTo>
                  <a:pt x="0" y="124460"/>
                </a:lnTo>
                <a:cubicBezTo>
                  <a:pt x="0" y="55880"/>
                  <a:pt x="55880" y="0"/>
                  <a:pt x="124460" y="0"/>
                </a:cubicBezTo>
                <a:lnTo>
                  <a:pt x="6497784" y="0"/>
                </a:lnTo>
                <a:cubicBezTo>
                  <a:pt x="6566364" y="0"/>
                  <a:pt x="6622244" y="55880"/>
                  <a:pt x="6622244" y="124460"/>
                </a:cubicBezTo>
                <a:lnTo>
                  <a:pt x="6622244" y="2071772"/>
                </a:lnTo>
                <a:cubicBezTo>
                  <a:pt x="6622244" y="2140352"/>
                  <a:pt x="6566364" y="2196232"/>
                  <a:pt x="6497784" y="2196232"/>
                </a:cubicBezTo>
                <a:close/>
              </a:path>
            </a:pathLst>
          </a:custGeom>
          <a:solidFill>
            <a:srgbClr val="225A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4"/>
          <p:cNvSpPr/>
          <p:nvPr/>
        </p:nvSpPr>
        <p:spPr>
          <a:xfrm>
            <a:off x="-66675" y="0"/>
            <a:ext cx="4970900" cy="838481"/>
          </a:xfrm>
          <a:custGeom>
            <a:rect b="b" l="l" r="r" t="t"/>
            <a:pathLst>
              <a:path extrusionOk="0" h="698363" w="4140217">
                <a:moveTo>
                  <a:pt x="4015757" y="698363"/>
                </a:moveTo>
                <a:lnTo>
                  <a:pt x="124460" y="698363"/>
                </a:lnTo>
                <a:cubicBezTo>
                  <a:pt x="55880" y="698363"/>
                  <a:pt x="0" y="642483"/>
                  <a:pt x="0" y="573903"/>
                </a:cubicBezTo>
                <a:lnTo>
                  <a:pt x="0" y="124460"/>
                </a:lnTo>
                <a:cubicBezTo>
                  <a:pt x="0" y="55880"/>
                  <a:pt x="55880" y="0"/>
                  <a:pt x="124460" y="0"/>
                </a:cubicBezTo>
                <a:lnTo>
                  <a:pt x="4015757" y="0"/>
                </a:lnTo>
                <a:cubicBezTo>
                  <a:pt x="4084337" y="0"/>
                  <a:pt x="4140217" y="55880"/>
                  <a:pt x="4140217" y="124460"/>
                </a:cubicBezTo>
                <a:lnTo>
                  <a:pt x="4140217" y="573903"/>
                </a:lnTo>
                <a:cubicBezTo>
                  <a:pt x="4140217" y="642483"/>
                  <a:pt x="4084337" y="698363"/>
                  <a:pt x="4015757"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6" name="Google Shape;506;p14"/>
          <p:cNvPicPr preferRelativeResize="0"/>
          <p:nvPr/>
        </p:nvPicPr>
        <p:blipFill rotWithShape="1">
          <a:blip r:embed="rId3">
            <a:alphaModFix/>
          </a:blip>
          <a:srcRect b="0" l="0" r="0" t="0"/>
          <a:stretch/>
        </p:blipFill>
        <p:spPr>
          <a:xfrm>
            <a:off x="3107772" y="8099919"/>
            <a:ext cx="11825140" cy="1158381"/>
          </a:xfrm>
          <a:prstGeom prst="rect">
            <a:avLst/>
          </a:prstGeom>
          <a:noFill/>
          <a:ln>
            <a:noFill/>
          </a:ln>
        </p:spPr>
      </p:pic>
      <p:pic>
        <p:nvPicPr>
          <p:cNvPr id="507" name="Google Shape;507;p14"/>
          <p:cNvPicPr preferRelativeResize="0"/>
          <p:nvPr/>
        </p:nvPicPr>
        <p:blipFill rotWithShape="1">
          <a:blip r:embed="rId4">
            <a:alphaModFix/>
          </a:blip>
          <a:srcRect b="0" l="0" r="0" t="0"/>
          <a:stretch/>
        </p:blipFill>
        <p:spPr>
          <a:xfrm>
            <a:off x="5100356" y="3507710"/>
            <a:ext cx="8087289" cy="1812842"/>
          </a:xfrm>
          <a:prstGeom prst="rect">
            <a:avLst/>
          </a:prstGeom>
          <a:noFill/>
          <a:ln>
            <a:noFill/>
          </a:ln>
        </p:spPr>
      </p:pic>
      <p:pic>
        <p:nvPicPr>
          <p:cNvPr id="508" name="Google Shape;508;p14"/>
          <p:cNvPicPr preferRelativeResize="0"/>
          <p:nvPr/>
        </p:nvPicPr>
        <p:blipFill rotWithShape="1">
          <a:blip r:embed="rId5">
            <a:alphaModFix/>
          </a:blip>
          <a:srcRect b="0" l="0" r="0" t="0"/>
          <a:stretch/>
        </p:blipFill>
        <p:spPr>
          <a:xfrm>
            <a:off x="1668105" y="1371283"/>
            <a:ext cx="1965513" cy="2136428"/>
          </a:xfrm>
          <a:prstGeom prst="rect">
            <a:avLst/>
          </a:prstGeom>
          <a:noFill/>
          <a:ln>
            <a:noFill/>
          </a:ln>
        </p:spPr>
      </p:pic>
      <p:sp>
        <p:nvSpPr>
          <p:cNvPr id="509" name="Google Shape;509;p14"/>
          <p:cNvSpPr txBox="1"/>
          <p:nvPr/>
        </p:nvSpPr>
        <p:spPr>
          <a:xfrm>
            <a:off x="407718" y="182273"/>
            <a:ext cx="3947989" cy="435836"/>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FFF9F4"/>
                </a:solidFill>
                <a:latin typeface="Nunito Sans"/>
                <a:ea typeface="Nunito Sans"/>
                <a:cs typeface="Nunito Sans"/>
                <a:sym typeface="Nunito Sans"/>
              </a:rPr>
              <a:t>USE-CASES 1</a:t>
            </a:r>
            <a:endParaRPr/>
          </a:p>
        </p:txBody>
      </p:sp>
      <p:sp>
        <p:nvSpPr>
          <p:cNvPr id="510" name="Google Shape;510;p14"/>
          <p:cNvSpPr txBox="1"/>
          <p:nvPr/>
        </p:nvSpPr>
        <p:spPr>
          <a:xfrm>
            <a:off x="1195364" y="1995631"/>
            <a:ext cx="18288000" cy="443865"/>
          </a:xfrm>
          <a:prstGeom prst="rect">
            <a:avLst/>
          </a:prstGeom>
          <a:noFill/>
          <a:ln>
            <a:noFill/>
          </a:ln>
        </p:spPr>
        <p:txBody>
          <a:bodyPr anchorCtr="0" anchor="t" bIns="0" lIns="0" spcFirstLastPara="1" rIns="0" wrap="square" tIns="0">
            <a:spAutoFit/>
          </a:bodyPr>
          <a:lstStyle/>
          <a:p>
            <a:pPr indent="0" lvl="0" marL="0" marR="0" rtl="0" algn="ctr">
              <a:lnSpc>
                <a:spcPct val="135012"/>
              </a:lnSpc>
              <a:spcBef>
                <a:spcPts val="0"/>
              </a:spcBef>
              <a:spcAft>
                <a:spcPts val="0"/>
              </a:spcAft>
              <a:buNone/>
            </a:pPr>
            <a:r>
              <a:rPr b="0" i="0" lang="en-US" sz="2699" u="none" cap="none" strike="noStrike">
                <a:solidFill>
                  <a:srgbClr val="FFFFFF"/>
                </a:solidFill>
                <a:latin typeface="Nunito Sans"/>
                <a:ea typeface="Nunito Sans"/>
                <a:cs typeface="Nunito Sans"/>
                <a:sym typeface="Nunito Sans"/>
              </a:rPr>
              <a:t>TO READ THE DETAILS OF THE TRAIN OF A PARTICULAR STATION.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F4"/>
        </a:solidFill>
      </p:bgPr>
    </p:bg>
    <p:spTree>
      <p:nvGrpSpPr>
        <p:cNvPr id="514" name="Shape 514"/>
        <p:cNvGrpSpPr/>
        <p:nvPr/>
      </p:nvGrpSpPr>
      <p:grpSpPr>
        <a:xfrm>
          <a:off x="0" y="0"/>
          <a:ext cx="0" cy="0"/>
          <a:chOff x="0" y="0"/>
          <a:chExt cx="0" cy="0"/>
        </a:xfrm>
      </p:grpSpPr>
      <p:sp>
        <p:nvSpPr>
          <p:cNvPr id="515" name="Google Shape;515;p15"/>
          <p:cNvSpPr/>
          <p:nvPr/>
        </p:nvSpPr>
        <p:spPr>
          <a:xfrm>
            <a:off x="0" y="0"/>
            <a:ext cx="18288003" cy="6065119"/>
          </a:xfrm>
          <a:custGeom>
            <a:rect b="b" l="l" r="r" t="t"/>
            <a:pathLst>
              <a:path extrusionOk="0" h="2196232" w="6622244">
                <a:moveTo>
                  <a:pt x="6497783" y="2196232"/>
                </a:moveTo>
                <a:lnTo>
                  <a:pt x="124460" y="2196232"/>
                </a:lnTo>
                <a:cubicBezTo>
                  <a:pt x="55880" y="2196232"/>
                  <a:pt x="0" y="2140352"/>
                  <a:pt x="0" y="2071772"/>
                </a:cubicBezTo>
                <a:lnTo>
                  <a:pt x="0" y="124460"/>
                </a:lnTo>
                <a:cubicBezTo>
                  <a:pt x="0" y="55880"/>
                  <a:pt x="55880" y="0"/>
                  <a:pt x="124460" y="0"/>
                </a:cubicBezTo>
                <a:lnTo>
                  <a:pt x="6497784" y="0"/>
                </a:lnTo>
                <a:cubicBezTo>
                  <a:pt x="6566364" y="0"/>
                  <a:pt x="6622244" y="55880"/>
                  <a:pt x="6622244" y="124460"/>
                </a:cubicBezTo>
                <a:lnTo>
                  <a:pt x="6622244" y="2071772"/>
                </a:lnTo>
                <a:cubicBezTo>
                  <a:pt x="6622244" y="2140352"/>
                  <a:pt x="6566364" y="2196232"/>
                  <a:pt x="6497784" y="2196232"/>
                </a:cubicBezTo>
                <a:close/>
              </a:path>
            </a:pathLst>
          </a:custGeom>
          <a:solidFill>
            <a:srgbClr val="225A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5"/>
          <p:cNvSpPr/>
          <p:nvPr/>
        </p:nvSpPr>
        <p:spPr>
          <a:xfrm>
            <a:off x="-66675" y="0"/>
            <a:ext cx="4970900" cy="838481"/>
          </a:xfrm>
          <a:custGeom>
            <a:rect b="b" l="l" r="r" t="t"/>
            <a:pathLst>
              <a:path extrusionOk="0" h="698363" w="4140217">
                <a:moveTo>
                  <a:pt x="4015757" y="698363"/>
                </a:moveTo>
                <a:lnTo>
                  <a:pt x="124460" y="698363"/>
                </a:lnTo>
                <a:cubicBezTo>
                  <a:pt x="55880" y="698363"/>
                  <a:pt x="0" y="642483"/>
                  <a:pt x="0" y="573903"/>
                </a:cubicBezTo>
                <a:lnTo>
                  <a:pt x="0" y="124460"/>
                </a:lnTo>
                <a:cubicBezTo>
                  <a:pt x="0" y="55880"/>
                  <a:pt x="55880" y="0"/>
                  <a:pt x="124460" y="0"/>
                </a:cubicBezTo>
                <a:lnTo>
                  <a:pt x="4015757" y="0"/>
                </a:lnTo>
                <a:cubicBezTo>
                  <a:pt x="4084337" y="0"/>
                  <a:pt x="4140217" y="55880"/>
                  <a:pt x="4140217" y="124460"/>
                </a:cubicBezTo>
                <a:lnTo>
                  <a:pt x="4140217" y="573903"/>
                </a:lnTo>
                <a:cubicBezTo>
                  <a:pt x="4140217" y="642483"/>
                  <a:pt x="4084337" y="698363"/>
                  <a:pt x="4015757"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7" name="Google Shape;517;p15"/>
          <p:cNvPicPr preferRelativeResize="0"/>
          <p:nvPr/>
        </p:nvPicPr>
        <p:blipFill rotWithShape="1">
          <a:blip r:embed="rId3">
            <a:alphaModFix/>
          </a:blip>
          <a:srcRect b="0" l="0" r="0" t="0"/>
          <a:stretch/>
        </p:blipFill>
        <p:spPr>
          <a:xfrm>
            <a:off x="1668105" y="1371283"/>
            <a:ext cx="1965513" cy="2136428"/>
          </a:xfrm>
          <a:prstGeom prst="rect">
            <a:avLst/>
          </a:prstGeom>
          <a:noFill/>
          <a:ln>
            <a:noFill/>
          </a:ln>
        </p:spPr>
      </p:pic>
      <p:pic>
        <p:nvPicPr>
          <p:cNvPr id="518" name="Google Shape;518;p15"/>
          <p:cNvPicPr preferRelativeResize="0"/>
          <p:nvPr/>
        </p:nvPicPr>
        <p:blipFill rotWithShape="1">
          <a:blip r:embed="rId4">
            <a:alphaModFix/>
          </a:blip>
          <a:srcRect b="0" l="0" r="0" t="0"/>
          <a:stretch/>
        </p:blipFill>
        <p:spPr>
          <a:xfrm>
            <a:off x="3459345" y="3305570"/>
            <a:ext cx="12234918" cy="2106887"/>
          </a:xfrm>
          <a:prstGeom prst="rect">
            <a:avLst/>
          </a:prstGeom>
          <a:noFill/>
          <a:ln>
            <a:noFill/>
          </a:ln>
        </p:spPr>
      </p:pic>
      <p:pic>
        <p:nvPicPr>
          <p:cNvPr id="519" name="Google Shape;519;p15"/>
          <p:cNvPicPr preferRelativeResize="0"/>
          <p:nvPr/>
        </p:nvPicPr>
        <p:blipFill rotWithShape="1">
          <a:blip r:embed="rId5">
            <a:alphaModFix/>
          </a:blip>
          <a:srcRect b="0" l="0" r="0" t="3275"/>
          <a:stretch/>
        </p:blipFill>
        <p:spPr>
          <a:xfrm>
            <a:off x="373525" y="7255744"/>
            <a:ext cx="17540951" cy="487778"/>
          </a:xfrm>
          <a:prstGeom prst="rect">
            <a:avLst/>
          </a:prstGeom>
          <a:noFill/>
          <a:ln>
            <a:noFill/>
          </a:ln>
        </p:spPr>
      </p:pic>
      <p:sp>
        <p:nvSpPr>
          <p:cNvPr id="520" name="Google Shape;520;p15"/>
          <p:cNvSpPr txBox="1"/>
          <p:nvPr/>
        </p:nvSpPr>
        <p:spPr>
          <a:xfrm>
            <a:off x="407718" y="182273"/>
            <a:ext cx="3947989" cy="435836"/>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FFF9F4"/>
                </a:solidFill>
                <a:latin typeface="Nunito Sans"/>
                <a:ea typeface="Nunito Sans"/>
                <a:cs typeface="Nunito Sans"/>
                <a:sym typeface="Nunito Sans"/>
              </a:rPr>
              <a:t>USE-CASES 2</a:t>
            </a:r>
            <a:endParaRPr/>
          </a:p>
        </p:txBody>
      </p:sp>
      <p:sp>
        <p:nvSpPr>
          <p:cNvPr id="521" name="Google Shape;521;p15"/>
          <p:cNvSpPr txBox="1"/>
          <p:nvPr/>
        </p:nvSpPr>
        <p:spPr>
          <a:xfrm>
            <a:off x="1668105" y="1995631"/>
            <a:ext cx="18288000" cy="443865"/>
          </a:xfrm>
          <a:prstGeom prst="rect">
            <a:avLst/>
          </a:prstGeom>
          <a:noFill/>
          <a:ln>
            <a:noFill/>
          </a:ln>
        </p:spPr>
        <p:txBody>
          <a:bodyPr anchorCtr="0" anchor="t" bIns="0" lIns="0" spcFirstLastPara="1" rIns="0" wrap="square" tIns="0">
            <a:spAutoFit/>
          </a:bodyPr>
          <a:lstStyle/>
          <a:p>
            <a:pPr indent="0" lvl="0" marL="0" marR="0" rtl="0" algn="ctr">
              <a:lnSpc>
                <a:spcPct val="135012"/>
              </a:lnSpc>
              <a:spcBef>
                <a:spcPts val="0"/>
              </a:spcBef>
              <a:spcAft>
                <a:spcPts val="0"/>
              </a:spcAft>
              <a:buNone/>
            </a:pPr>
            <a:r>
              <a:rPr b="0" i="0" lang="en-US" sz="2699" u="none" cap="none" strike="noStrike">
                <a:solidFill>
                  <a:srgbClr val="FFFFFF"/>
                </a:solidFill>
                <a:latin typeface="Nunito Sans"/>
                <a:ea typeface="Nunito Sans"/>
                <a:cs typeface="Nunito Sans"/>
                <a:sym typeface="Nunito Sans"/>
              </a:rPr>
              <a:t>TO READ THE RESERVATION DETAILS OF A PARTICULAR PASSENGER.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F4"/>
        </a:solidFill>
      </p:bgPr>
    </p:bg>
    <p:spTree>
      <p:nvGrpSpPr>
        <p:cNvPr id="525" name="Shape 525"/>
        <p:cNvGrpSpPr/>
        <p:nvPr/>
      </p:nvGrpSpPr>
      <p:grpSpPr>
        <a:xfrm>
          <a:off x="0" y="0"/>
          <a:ext cx="0" cy="0"/>
          <a:chOff x="0" y="0"/>
          <a:chExt cx="0" cy="0"/>
        </a:xfrm>
      </p:grpSpPr>
      <p:sp>
        <p:nvSpPr>
          <p:cNvPr id="526" name="Google Shape;526;p16"/>
          <p:cNvSpPr/>
          <p:nvPr/>
        </p:nvSpPr>
        <p:spPr>
          <a:xfrm>
            <a:off x="0" y="0"/>
            <a:ext cx="18288003" cy="6065119"/>
          </a:xfrm>
          <a:custGeom>
            <a:rect b="b" l="l" r="r" t="t"/>
            <a:pathLst>
              <a:path extrusionOk="0" h="2196232" w="6622244">
                <a:moveTo>
                  <a:pt x="6497783" y="2196232"/>
                </a:moveTo>
                <a:lnTo>
                  <a:pt x="124460" y="2196232"/>
                </a:lnTo>
                <a:cubicBezTo>
                  <a:pt x="55880" y="2196232"/>
                  <a:pt x="0" y="2140352"/>
                  <a:pt x="0" y="2071772"/>
                </a:cubicBezTo>
                <a:lnTo>
                  <a:pt x="0" y="124460"/>
                </a:lnTo>
                <a:cubicBezTo>
                  <a:pt x="0" y="55880"/>
                  <a:pt x="55880" y="0"/>
                  <a:pt x="124460" y="0"/>
                </a:cubicBezTo>
                <a:lnTo>
                  <a:pt x="6497784" y="0"/>
                </a:lnTo>
                <a:cubicBezTo>
                  <a:pt x="6566364" y="0"/>
                  <a:pt x="6622244" y="55880"/>
                  <a:pt x="6622244" y="124460"/>
                </a:cubicBezTo>
                <a:lnTo>
                  <a:pt x="6622244" y="2071772"/>
                </a:lnTo>
                <a:cubicBezTo>
                  <a:pt x="6622244" y="2140352"/>
                  <a:pt x="6566364" y="2196232"/>
                  <a:pt x="6497784" y="2196232"/>
                </a:cubicBezTo>
                <a:close/>
              </a:path>
            </a:pathLst>
          </a:custGeom>
          <a:solidFill>
            <a:srgbClr val="225A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6"/>
          <p:cNvSpPr/>
          <p:nvPr/>
        </p:nvSpPr>
        <p:spPr>
          <a:xfrm>
            <a:off x="-66675" y="0"/>
            <a:ext cx="4970900" cy="838481"/>
          </a:xfrm>
          <a:custGeom>
            <a:rect b="b" l="l" r="r" t="t"/>
            <a:pathLst>
              <a:path extrusionOk="0" h="698363" w="4140217">
                <a:moveTo>
                  <a:pt x="4015757" y="698363"/>
                </a:moveTo>
                <a:lnTo>
                  <a:pt x="124460" y="698363"/>
                </a:lnTo>
                <a:cubicBezTo>
                  <a:pt x="55880" y="698363"/>
                  <a:pt x="0" y="642483"/>
                  <a:pt x="0" y="573903"/>
                </a:cubicBezTo>
                <a:lnTo>
                  <a:pt x="0" y="124460"/>
                </a:lnTo>
                <a:cubicBezTo>
                  <a:pt x="0" y="55880"/>
                  <a:pt x="55880" y="0"/>
                  <a:pt x="124460" y="0"/>
                </a:cubicBezTo>
                <a:lnTo>
                  <a:pt x="4015757" y="0"/>
                </a:lnTo>
                <a:cubicBezTo>
                  <a:pt x="4084337" y="0"/>
                  <a:pt x="4140217" y="55880"/>
                  <a:pt x="4140217" y="124460"/>
                </a:cubicBezTo>
                <a:lnTo>
                  <a:pt x="4140217" y="573903"/>
                </a:lnTo>
                <a:cubicBezTo>
                  <a:pt x="4140217" y="642483"/>
                  <a:pt x="4084337" y="698363"/>
                  <a:pt x="4015757"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8" name="Google Shape;528;p16"/>
          <p:cNvPicPr preferRelativeResize="0"/>
          <p:nvPr/>
        </p:nvPicPr>
        <p:blipFill rotWithShape="1">
          <a:blip r:embed="rId3">
            <a:alphaModFix/>
          </a:blip>
          <a:srcRect b="0" l="0" r="0" t="0"/>
          <a:stretch/>
        </p:blipFill>
        <p:spPr>
          <a:xfrm>
            <a:off x="1668105" y="1371283"/>
            <a:ext cx="1965513" cy="2136428"/>
          </a:xfrm>
          <a:prstGeom prst="rect">
            <a:avLst/>
          </a:prstGeom>
          <a:noFill/>
          <a:ln>
            <a:noFill/>
          </a:ln>
        </p:spPr>
      </p:pic>
      <p:pic>
        <p:nvPicPr>
          <p:cNvPr id="529" name="Google Shape;529;p16"/>
          <p:cNvPicPr preferRelativeResize="0"/>
          <p:nvPr/>
        </p:nvPicPr>
        <p:blipFill rotWithShape="1">
          <a:blip r:embed="rId4">
            <a:alphaModFix/>
          </a:blip>
          <a:srcRect b="0" l="0" r="0" t="0"/>
          <a:stretch/>
        </p:blipFill>
        <p:spPr>
          <a:xfrm>
            <a:off x="2048857" y="3840892"/>
            <a:ext cx="13694986" cy="1302608"/>
          </a:xfrm>
          <a:prstGeom prst="rect">
            <a:avLst/>
          </a:prstGeom>
          <a:noFill/>
          <a:ln>
            <a:noFill/>
          </a:ln>
        </p:spPr>
      </p:pic>
      <p:pic>
        <p:nvPicPr>
          <p:cNvPr id="530" name="Google Shape;530;p16"/>
          <p:cNvPicPr preferRelativeResize="0"/>
          <p:nvPr/>
        </p:nvPicPr>
        <p:blipFill rotWithShape="1">
          <a:blip r:embed="rId5">
            <a:alphaModFix/>
          </a:blip>
          <a:srcRect b="0" l="0" r="0" t="0"/>
          <a:stretch/>
        </p:blipFill>
        <p:spPr>
          <a:xfrm>
            <a:off x="3001345" y="7079729"/>
            <a:ext cx="11790009" cy="890042"/>
          </a:xfrm>
          <a:prstGeom prst="rect">
            <a:avLst/>
          </a:prstGeom>
          <a:noFill/>
          <a:ln>
            <a:noFill/>
          </a:ln>
        </p:spPr>
      </p:pic>
      <p:sp>
        <p:nvSpPr>
          <p:cNvPr id="531" name="Google Shape;531;p16"/>
          <p:cNvSpPr txBox="1"/>
          <p:nvPr/>
        </p:nvSpPr>
        <p:spPr>
          <a:xfrm>
            <a:off x="407718" y="182273"/>
            <a:ext cx="3947989" cy="435836"/>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FFF9F4"/>
                </a:solidFill>
                <a:latin typeface="Nunito Sans"/>
                <a:ea typeface="Nunito Sans"/>
                <a:cs typeface="Nunito Sans"/>
                <a:sym typeface="Nunito Sans"/>
              </a:rPr>
              <a:t>USE-CASES 3</a:t>
            </a:r>
            <a:endParaRPr/>
          </a:p>
        </p:txBody>
      </p:sp>
      <p:sp>
        <p:nvSpPr>
          <p:cNvPr id="532" name="Google Shape;532;p16"/>
          <p:cNvSpPr txBox="1"/>
          <p:nvPr/>
        </p:nvSpPr>
        <p:spPr>
          <a:xfrm>
            <a:off x="1820505" y="1995631"/>
            <a:ext cx="18288000" cy="443865"/>
          </a:xfrm>
          <a:prstGeom prst="rect">
            <a:avLst/>
          </a:prstGeom>
          <a:noFill/>
          <a:ln>
            <a:noFill/>
          </a:ln>
        </p:spPr>
        <p:txBody>
          <a:bodyPr anchorCtr="0" anchor="t" bIns="0" lIns="0" spcFirstLastPara="1" rIns="0" wrap="square" tIns="0">
            <a:spAutoFit/>
          </a:bodyPr>
          <a:lstStyle/>
          <a:p>
            <a:pPr indent="0" lvl="0" marL="0" marR="0" rtl="0" algn="ctr">
              <a:lnSpc>
                <a:spcPct val="135012"/>
              </a:lnSpc>
              <a:spcBef>
                <a:spcPts val="0"/>
              </a:spcBef>
              <a:spcAft>
                <a:spcPts val="0"/>
              </a:spcAft>
              <a:buNone/>
            </a:pPr>
            <a:r>
              <a:rPr b="0" i="0" lang="en-US" sz="2699" u="none" cap="none" strike="noStrike">
                <a:solidFill>
                  <a:srgbClr val="FFFFFF"/>
                </a:solidFill>
                <a:latin typeface="Nunito Sans"/>
                <a:ea typeface="Nunito Sans"/>
                <a:cs typeface="Nunito Sans"/>
                <a:sym typeface="Nunito Sans"/>
              </a:rPr>
              <a:t>TO READ THE DRIVER, SALARY AND SHIFT DETAILS OF THE TRAIN DRIVER.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F4"/>
        </a:solidFill>
      </p:bgPr>
    </p:bg>
    <p:spTree>
      <p:nvGrpSpPr>
        <p:cNvPr id="536" name="Shape 536"/>
        <p:cNvGrpSpPr/>
        <p:nvPr/>
      </p:nvGrpSpPr>
      <p:grpSpPr>
        <a:xfrm>
          <a:off x="0" y="0"/>
          <a:ext cx="0" cy="0"/>
          <a:chOff x="0" y="0"/>
          <a:chExt cx="0" cy="0"/>
        </a:xfrm>
      </p:grpSpPr>
      <p:sp>
        <p:nvSpPr>
          <p:cNvPr id="537" name="Google Shape;537;p17"/>
          <p:cNvSpPr/>
          <p:nvPr/>
        </p:nvSpPr>
        <p:spPr>
          <a:xfrm>
            <a:off x="0" y="0"/>
            <a:ext cx="18288003" cy="6065119"/>
          </a:xfrm>
          <a:custGeom>
            <a:rect b="b" l="l" r="r" t="t"/>
            <a:pathLst>
              <a:path extrusionOk="0" h="2196232" w="6622244">
                <a:moveTo>
                  <a:pt x="6497783" y="2196232"/>
                </a:moveTo>
                <a:lnTo>
                  <a:pt x="124460" y="2196232"/>
                </a:lnTo>
                <a:cubicBezTo>
                  <a:pt x="55880" y="2196232"/>
                  <a:pt x="0" y="2140352"/>
                  <a:pt x="0" y="2071772"/>
                </a:cubicBezTo>
                <a:lnTo>
                  <a:pt x="0" y="124460"/>
                </a:lnTo>
                <a:cubicBezTo>
                  <a:pt x="0" y="55880"/>
                  <a:pt x="55880" y="0"/>
                  <a:pt x="124460" y="0"/>
                </a:cubicBezTo>
                <a:lnTo>
                  <a:pt x="6497784" y="0"/>
                </a:lnTo>
                <a:cubicBezTo>
                  <a:pt x="6566364" y="0"/>
                  <a:pt x="6622244" y="55880"/>
                  <a:pt x="6622244" y="124460"/>
                </a:cubicBezTo>
                <a:lnTo>
                  <a:pt x="6622244" y="2071772"/>
                </a:lnTo>
                <a:cubicBezTo>
                  <a:pt x="6622244" y="2140352"/>
                  <a:pt x="6566364" y="2196232"/>
                  <a:pt x="6497784" y="2196232"/>
                </a:cubicBezTo>
                <a:close/>
              </a:path>
            </a:pathLst>
          </a:custGeom>
          <a:solidFill>
            <a:srgbClr val="225A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7"/>
          <p:cNvSpPr/>
          <p:nvPr/>
        </p:nvSpPr>
        <p:spPr>
          <a:xfrm>
            <a:off x="-66675" y="0"/>
            <a:ext cx="4970900" cy="838481"/>
          </a:xfrm>
          <a:custGeom>
            <a:rect b="b" l="l" r="r" t="t"/>
            <a:pathLst>
              <a:path extrusionOk="0" h="698363" w="4140217">
                <a:moveTo>
                  <a:pt x="4015757" y="698363"/>
                </a:moveTo>
                <a:lnTo>
                  <a:pt x="124460" y="698363"/>
                </a:lnTo>
                <a:cubicBezTo>
                  <a:pt x="55880" y="698363"/>
                  <a:pt x="0" y="642483"/>
                  <a:pt x="0" y="573903"/>
                </a:cubicBezTo>
                <a:lnTo>
                  <a:pt x="0" y="124460"/>
                </a:lnTo>
                <a:cubicBezTo>
                  <a:pt x="0" y="55880"/>
                  <a:pt x="55880" y="0"/>
                  <a:pt x="124460" y="0"/>
                </a:cubicBezTo>
                <a:lnTo>
                  <a:pt x="4015757" y="0"/>
                </a:lnTo>
                <a:cubicBezTo>
                  <a:pt x="4084337" y="0"/>
                  <a:pt x="4140217" y="55880"/>
                  <a:pt x="4140217" y="124460"/>
                </a:cubicBezTo>
                <a:lnTo>
                  <a:pt x="4140217" y="573903"/>
                </a:lnTo>
                <a:cubicBezTo>
                  <a:pt x="4140217" y="642483"/>
                  <a:pt x="4084337" y="698363"/>
                  <a:pt x="4015757"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17"/>
          <p:cNvPicPr preferRelativeResize="0"/>
          <p:nvPr/>
        </p:nvPicPr>
        <p:blipFill rotWithShape="1">
          <a:blip r:embed="rId3">
            <a:alphaModFix/>
          </a:blip>
          <a:srcRect b="0" l="0" r="0" t="0"/>
          <a:stretch/>
        </p:blipFill>
        <p:spPr>
          <a:xfrm>
            <a:off x="1398956" y="1371283"/>
            <a:ext cx="1965513" cy="2136428"/>
          </a:xfrm>
          <a:prstGeom prst="rect">
            <a:avLst/>
          </a:prstGeom>
          <a:noFill/>
          <a:ln>
            <a:noFill/>
          </a:ln>
        </p:spPr>
      </p:pic>
      <p:pic>
        <p:nvPicPr>
          <p:cNvPr id="540" name="Google Shape;540;p17"/>
          <p:cNvPicPr preferRelativeResize="0"/>
          <p:nvPr/>
        </p:nvPicPr>
        <p:blipFill rotWithShape="1">
          <a:blip r:embed="rId4">
            <a:alphaModFix/>
          </a:blip>
          <a:srcRect b="0" l="0" r="0" t="0"/>
          <a:stretch/>
        </p:blipFill>
        <p:spPr>
          <a:xfrm>
            <a:off x="2690441" y="3868630"/>
            <a:ext cx="12907117" cy="1521041"/>
          </a:xfrm>
          <a:prstGeom prst="rect">
            <a:avLst/>
          </a:prstGeom>
          <a:noFill/>
          <a:ln>
            <a:noFill/>
          </a:ln>
        </p:spPr>
      </p:pic>
      <p:pic>
        <p:nvPicPr>
          <p:cNvPr id="541" name="Google Shape;541;p17"/>
          <p:cNvPicPr preferRelativeResize="0"/>
          <p:nvPr/>
        </p:nvPicPr>
        <p:blipFill rotWithShape="1">
          <a:blip r:embed="rId5">
            <a:alphaModFix/>
          </a:blip>
          <a:srcRect b="0" l="0" r="0" t="0"/>
          <a:stretch/>
        </p:blipFill>
        <p:spPr>
          <a:xfrm>
            <a:off x="6543028" y="6727586"/>
            <a:ext cx="5476050" cy="1644750"/>
          </a:xfrm>
          <a:prstGeom prst="rect">
            <a:avLst/>
          </a:prstGeom>
          <a:noFill/>
          <a:ln>
            <a:noFill/>
          </a:ln>
        </p:spPr>
      </p:pic>
      <p:sp>
        <p:nvSpPr>
          <p:cNvPr id="542" name="Google Shape;542;p17"/>
          <p:cNvSpPr txBox="1"/>
          <p:nvPr/>
        </p:nvSpPr>
        <p:spPr>
          <a:xfrm>
            <a:off x="407718" y="182273"/>
            <a:ext cx="3947989" cy="435836"/>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FFF9F4"/>
                </a:solidFill>
                <a:latin typeface="Nunito Sans"/>
                <a:ea typeface="Nunito Sans"/>
                <a:cs typeface="Nunito Sans"/>
                <a:sym typeface="Nunito Sans"/>
              </a:rPr>
              <a:t>USE-CASES 4</a:t>
            </a:r>
            <a:endParaRPr/>
          </a:p>
        </p:txBody>
      </p:sp>
      <p:sp>
        <p:nvSpPr>
          <p:cNvPr id="543" name="Google Shape;543;p17"/>
          <p:cNvSpPr txBox="1"/>
          <p:nvPr/>
        </p:nvSpPr>
        <p:spPr>
          <a:xfrm>
            <a:off x="1725255" y="1988517"/>
            <a:ext cx="18288000" cy="443865"/>
          </a:xfrm>
          <a:prstGeom prst="rect">
            <a:avLst/>
          </a:prstGeom>
          <a:noFill/>
          <a:ln>
            <a:noFill/>
          </a:ln>
        </p:spPr>
        <p:txBody>
          <a:bodyPr anchorCtr="0" anchor="t" bIns="0" lIns="0" spcFirstLastPara="1" rIns="0" wrap="square" tIns="0">
            <a:spAutoFit/>
          </a:bodyPr>
          <a:lstStyle/>
          <a:p>
            <a:pPr indent="0" lvl="0" marL="0" marR="0" rtl="0" algn="ctr">
              <a:lnSpc>
                <a:spcPct val="135012"/>
              </a:lnSpc>
              <a:spcBef>
                <a:spcPts val="0"/>
              </a:spcBef>
              <a:spcAft>
                <a:spcPts val="0"/>
              </a:spcAft>
              <a:buNone/>
            </a:pPr>
            <a:r>
              <a:rPr b="0" i="0" lang="en-US" sz="2699" u="none" cap="none" strike="noStrike">
                <a:solidFill>
                  <a:srgbClr val="FFFFFF"/>
                </a:solidFill>
                <a:latin typeface="Nunito Sans"/>
                <a:ea typeface="Nunito Sans"/>
                <a:cs typeface="Nunito Sans"/>
                <a:sym typeface="Nunito Sans"/>
              </a:rPr>
              <a:t>TO READ THE NAME AND SALARY OF STAFFS WHO GET MAXIMUM SALARY.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F4"/>
        </a:solidFill>
      </p:bgPr>
    </p:bg>
    <p:spTree>
      <p:nvGrpSpPr>
        <p:cNvPr id="547" name="Shape 547"/>
        <p:cNvGrpSpPr/>
        <p:nvPr/>
      </p:nvGrpSpPr>
      <p:grpSpPr>
        <a:xfrm>
          <a:off x="0" y="0"/>
          <a:ext cx="0" cy="0"/>
          <a:chOff x="0" y="0"/>
          <a:chExt cx="0" cy="0"/>
        </a:xfrm>
      </p:grpSpPr>
      <p:sp>
        <p:nvSpPr>
          <p:cNvPr id="548" name="Google Shape;548;p18"/>
          <p:cNvSpPr/>
          <p:nvPr/>
        </p:nvSpPr>
        <p:spPr>
          <a:xfrm>
            <a:off x="0" y="0"/>
            <a:ext cx="18288003" cy="6065119"/>
          </a:xfrm>
          <a:custGeom>
            <a:rect b="b" l="l" r="r" t="t"/>
            <a:pathLst>
              <a:path extrusionOk="0" h="2196232" w="6622244">
                <a:moveTo>
                  <a:pt x="6497783" y="2196232"/>
                </a:moveTo>
                <a:lnTo>
                  <a:pt x="124460" y="2196232"/>
                </a:lnTo>
                <a:cubicBezTo>
                  <a:pt x="55880" y="2196232"/>
                  <a:pt x="0" y="2140352"/>
                  <a:pt x="0" y="2071772"/>
                </a:cubicBezTo>
                <a:lnTo>
                  <a:pt x="0" y="124460"/>
                </a:lnTo>
                <a:cubicBezTo>
                  <a:pt x="0" y="55880"/>
                  <a:pt x="55880" y="0"/>
                  <a:pt x="124460" y="0"/>
                </a:cubicBezTo>
                <a:lnTo>
                  <a:pt x="6497784" y="0"/>
                </a:lnTo>
                <a:cubicBezTo>
                  <a:pt x="6566364" y="0"/>
                  <a:pt x="6622244" y="55880"/>
                  <a:pt x="6622244" y="124460"/>
                </a:cubicBezTo>
                <a:lnTo>
                  <a:pt x="6622244" y="2071772"/>
                </a:lnTo>
                <a:cubicBezTo>
                  <a:pt x="6622244" y="2140352"/>
                  <a:pt x="6566364" y="2196232"/>
                  <a:pt x="6497784" y="2196232"/>
                </a:cubicBezTo>
                <a:close/>
              </a:path>
            </a:pathLst>
          </a:custGeom>
          <a:solidFill>
            <a:srgbClr val="225A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8"/>
          <p:cNvSpPr/>
          <p:nvPr/>
        </p:nvSpPr>
        <p:spPr>
          <a:xfrm>
            <a:off x="-66675" y="0"/>
            <a:ext cx="4970900" cy="838481"/>
          </a:xfrm>
          <a:custGeom>
            <a:rect b="b" l="l" r="r" t="t"/>
            <a:pathLst>
              <a:path extrusionOk="0" h="698363" w="4140217">
                <a:moveTo>
                  <a:pt x="4015757" y="698363"/>
                </a:moveTo>
                <a:lnTo>
                  <a:pt x="124460" y="698363"/>
                </a:lnTo>
                <a:cubicBezTo>
                  <a:pt x="55880" y="698363"/>
                  <a:pt x="0" y="642483"/>
                  <a:pt x="0" y="573903"/>
                </a:cubicBezTo>
                <a:lnTo>
                  <a:pt x="0" y="124460"/>
                </a:lnTo>
                <a:cubicBezTo>
                  <a:pt x="0" y="55880"/>
                  <a:pt x="55880" y="0"/>
                  <a:pt x="124460" y="0"/>
                </a:cubicBezTo>
                <a:lnTo>
                  <a:pt x="4015757" y="0"/>
                </a:lnTo>
                <a:cubicBezTo>
                  <a:pt x="4084337" y="0"/>
                  <a:pt x="4140217" y="55880"/>
                  <a:pt x="4140217" y="124460"/>
                </a:cubicBezTo>
                <a:lnTo>
                  <a:pt x="4140217" y="573903"/>
                </a:lnTo>
                <a:cubicBezTo>
                  <a:pt x="4140217" y="642483"/>
                  <a:pt x="4084337" y="698363"/>
                  <a:pt x="4015757"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0" name="Google Shape;550;p18"/>
          <p:cNvPicPr preferRelativeResize="0"/>
          <p:nvPr/>
        </p:nvPicPr>
        <p:blipFill rotWithShape="1">
          <a:blip r:embed="rId3">
            <a:alphaModFix/>
          </a:blip>
          <a:srcRect b="0" l="0" r="0" t="0"/>
          <a:stretch/>
        </p:blipFill>
        <p:spPr>
          <a:xfrm>
            <a:off x="598218" y="1964346"/>
            <a:ext cx="1965513" cy="2136428"/>
          </a:xfrm>
          <a:prstGeom prst="rect">
            <a:avLst/>
          </a:prstGeom>
          <a:noFill/>
          <a:ln>
            <a:noFill/>
          </a:ln>
        </p:spPr>
      </p:pic>
      <p:pic>
        <p:nvPicPr>
          <p:cNvPr id="551" name="Google Shape;551;p18"/>
          <p:cNvPicPr preferRelativeResize="0"/>
          <p:nvPr/>
        </p:nvPicPr>
        <p:blipFill rotWithShape="1">
          <a:blip r:embed="rId4">
            <a:alphaModFix/>
          </a:blip>
          <a:srcRect b="0" l="0" r="0" t="0"/>
          <a:stretch/>
        </p:blipFill>
        <p:spPr>
          <a:xfrm>
            <a:off x="3013711" y="2630318"/>
            <a:ext cx="13708378" cy="1673564"/>
          </a:xfrm>
          <a:prstGeom prst="rect">
            <a:avLst/>
          </a:prstGeom>
          <a:noFill/>
          <a:ln>
            <a:noFill/>
          </a:ln>
        </p:spPr>
      </p:pic>
      <p:pic>
        <p:nvPicPr>
          <p:cNvPr id="552" name="Google Shape;552;p18"/>
          <p:cNvPicPr preferRelativeResize="0"/>
          <p:nvPr/>
        </p:nvPicPr>
        <p:blipFill rotWithShape="1">
          <a:blip r:embed="rId5">
            <a:alphaModFix/>
          </a:blip>
          <a:srcRect b="0" l="0" r="0" t="0"/>
          <a:stretch/>
        </p:blipFill>
        <p:spPr>
          <a:xfrm>
            <a:off x="3297300" y="6731869"/>
            <a:ext cx="11693399" cy="1944718"/>
          </a:xfrm>
          <a:prstGeom prst="rect">
            <a:avLst/>
          </a:prstGeom>
          <a:noFill/>
          <a:ln>
            <a:noFill/>
          </a:ln>
        </p:spPr>
      </p:pic>
      <p:sp>
        <p:nvSpPr>
          <p:cNvPr id="553" name="Google Shape;553;p18"/>
          <p:cNvSpPr txBox="1"/>
          <p:nvPr/>
        </p:nvSpPr>
        <p:spPr>
          <a:xfrm>
            <a:off x="407718" y="182273"/>
            <a:ext cx="3947989" cy="435836"/>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FFF9F4"/>
                </a:solidFill>
                <a:latin typeface="Nunito Sans"/>
                <a:ea typeface="Nunito Sans"/>
                <a:cs typeface="Nunito Sans"/>
                <a:sym typeface="Nunito Sans"/>
              </a:rPr>
              <a:t>USE-CASES 5</a:t>
            </a:r>
            <a:endParaRPr/>
          </a:p>
        </p:txBody>
      </p:sp>
      <p:sp>
        <p:nvSpPr>
          <p:cNvPr id="554" name="Google Shape;554;p18"/>
          <p:cNvSpPr txBox="1"/>
          <p:nvPr/>
        </p:nvSpPr>
        <p:spPr>
          <a:xfrm>
            <a:off x="258405" y="1063280"/>
            <a:ext cx="18288000" cy="901066"/>
          </a:xfrm>
          <a:prstGeom prst="rect">
            <a:avLst/>
          </a:prstGeom>
          <a:noFill/>
          <a:ln>
            <a:noFill/>
          </a:ln>
        </p:spPr>
        <p:txBody>
          <a:bodyPr anchorCtr="0" anchor="t" bIns="0" lIns="0" spcFirstLastPara="1" rIns="0" wrap="square" tIns="0">
            <a:spAutoFit/>
          </a:bodyPr>
          <a:lstStyle/>
          <a:p>
            <a:pPr indent="0" lvl="0" marL="0" marR="0" rtl="0" algn="ctr">
              <a:lnSpc>
                <a:spcPct val="135012"/>
              </a:lnSpc>
              <a:spcBef>
                <a:spcPts val="0"/>
              </a:spcBef>
              <a:spcAft>
                <a:spcPts val="0"/>
              </a:spcAft>
              <a:buNone/>
            </a:pPr>
            <a:r>
              <a:rPr b="0" i="0" lang="en-US" sz="2699" u="none" cap="none" strike="noStrike">
                <a:solidFill>
                  <a:srgbClr val="FFFFFF"/>
                </a:solidFill>
                <a:latin typeface="Nunito Sans"/>
                <a:ea typeface="Nunito Sans"/>
                <a:cs typeface="Nunito Sans"/>
                <a:sym typeface="Nunito Sans"/>
              </a:rPr>
              <a:t>TO READ THE NUMBER OF SEATS AVAILABLE, WAITING AND BOOKED OF A PARTICULAR TRAIN NUMBER AND DATE, TIME WITH THEIR CLASS AND QUOTA.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F4"/>
        </a:solidFill>
      </p:bgPr>
    </p:bg>
    <p:spTree>
      <p:nvGrpSpPr>
        <p:cNvPr id="558" name="Shape 558"/>
        <p:cNvGrpSpPr/>
        <p:nvPr/>
      </p:nvGrpSpPr>
      <p:grpSpPr>
        <a:xfrm>
          <a:off x="0" y="0"/>
          <a:ext cx="0" cy="0"/>
          <a:chOff x="0" y="0"/>
          <a:chExt cx="0" cy="0"/>
        </a:xfrm>
      </p:grpSpPr>
      <p:sp>
        <p:nvSpPr>
          <p:cNvPr id="559" name="Google Shape;559;p19"/>
          <p:cNvSpPr/>
          <p:nvPr/>
        </p:nvSpPr>
        <p:spPr>
          <a:xfrm>
            <a:off x="0" y="0"/>
            <a:ext cx="18288003" cy="6065119"/>
          </a:xfrm>
          <a:custGeom>
            <a:rect b="b" l="l" r="r" t="t"/>
            <a:pathLst>
              <a:path extrusionOk="0" h="2196232" w="6622244">
                <a:moveTo>
                  <a:pt x="6497783" y="2196232"/>
                </a:moveTo>
                <a:lnTo>
                  <a:pt x="124460" y="2196232"/>
                </a:lnTo>
                <a:cubicBezTo>
                  <a:pt x="55880" y="2196232"/>
                  <a:pt x="0" y="2140352"/>
                  <a:pt x="0" y="2071772"/>
                </a:cubicBezTo>
                <a:lnTo>
                  <a:pt x="0" y="124460"/>
                </a:lnTo>
                <a:cubicBezTo>
                  <a:pt x="0" y="55880"/>
                  <a:pt x="55880" y="0"/>
                  <a:pt x="124460" y="0"/>
                </a:cubicBezTo>
                <a:lnTo>
                  <a:pt x="6497784" y="0"/>
                </a:lnTo>
                <a:cubicBezTo>
                  <a:pt x="6566364" y="0"/>
                  <a:pt x="6622244" y="55880"/>
                  <a:pt x="6622244" y="124460"/>
                </a:cubicBezTo>
                <a:lnTo>
                  <a:pt x="6622244" y="2071772"/>
                </a:lnTo>
                <a:cubicBezTo>
                  <a:pt x="6622244" y="2140352"/>
                  <a:pt x="6566364" y="2196232"/>
                  <a:pt x="6497784" y="2196232"/>
                </a:cubicBezTo>
                <a:close/>
              </a:path>
            </a:pathLst>
          </a:custGeom>
          <a:solidFill>
            <a:srgbClr val="225A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9"/>
          <p:cNvSpPr/>
          <p:nvPr/>
        </p:nvSpPr>
        <p:spPr>
          <a:xfrm>
            <a:off x="-66675" y="0"/>
            <a:ext cx="4970900" cy="838481"/>
          </a:xfrm>
          <a:custGeom>
            <a:rect b="b" l="l" r="r" t="t"/>
            <a:pathLst>
              <a:path extrusionOk="0" h="698363" w="4140217">
                <a:moveTo>
                  <a:pt x="4015757" y="698363"/>
                </a:moveTo>
                <a:lnTo>
                  <a:pt x="124460" y="698363"/>
                </a:lnTo>
                <a:cubicBezTo>
                  <a:pt x="55880" y="698363"/>
                  <a:pt x="0" y="642483"/>
                  <a:pt x="0" y="573903"/>
                </a:cubicBezTo>
                <a:lnTo>
                  <a:pt x="0" y="124460"/>
                </a:lnTo>
                <a:cubicBezTo>
                  <a:pt x="0" y="55880"/>
                  <a:pt x="55880" y="0"/>
                  <a:pt x="124460" y="0"/>
                </a:cubicBezTo>
                <a:lnTo>
                  <a:pt x="4015757" y="0"/>
                </a:lnTo>
                <a:cubicBezTo>
                  <a:pt x="4084337" y="0"/>
                  <a:pt x="4140217" y="55880"/>
                  <a:pt x="4140217" y="124460"/>
                </a:cubicBezTo>
                <a:lnTo>
                  <a:pt x="4140217" y="573903"/>
                </a:lnTo>
                <a:cubicBezTo>
                  <a:pt x="4140217" y="642483"/>
                  <a:pt x="4084337" y="698363"/>
                  <a:pt x="4015757"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1" name="Google Shape;561;p19"/>
          <p:cNvPicPr preferRelativeResize="0"/>
          <p:nvPr/>
        </p:nvPicPr>
        <p:blipFill rotWithShape="1">
          <a:blip r:embed="rId3">
            <a:alphaModFix/>
          </a:blip>
          <a:srcRect b="0" l="0" r="0" t="0"/>
          <a:stretch/>
        </p:blipFill>
        <p:spPr>
          <a:xfrm>
            <a:off x="845868" y="1028700"/>
            <a:ext cx="1965513" cy="2136428"/>
          </a:xfrm>
          <a:prstGeom prst="rect">
            <a:avLst/>
          </a:prstGeom>
          <a:noFill/>
          <a:ln>
            <a:noFill/>
          </a:ln>
        </p:spPr>
      </p:pic>
      <p:pic>
        <p:nvPicPr>
          <p:cNvPr id="562" name="Google Shape;562;p19"/>
          <p:cNvPicPr preferRelativeResize="0"/>
          <p:nvPr/>
        </p:nvPicPr>
        <p:blipFill rotWithShape="1">
          <a:blip r:embed="rId4">
            <a:alphaModFix/>
          </a:blip>
          <a:srcRect b="0" l="0" r="0" t="0"/>
          <a:stretch/>
        </p:blipFill>
        <p:spPr>
          <a:xfrm>
            <a:off x="3075266" y="2096914"/>
            <a:ext cx="13089967" cy="2978702"/>
          </a:xfrm>
          <a:prstGeom prst="rect">
            <a:avLst/>
          </a:prstGeom>
          <a:noFill/>
          <a:ln>
            <a:noFill/>
          </a:ln>
        </p:spPr>
      </p:pic>
      <p:pic>
        <p:nvPicPr>
          <p:cNvPr id="563" name="Google Shape;563;p19"/>
          <p:cNvPicPr preferRelativeResize="0"/>
          <p:nvPr/>
        </p:nvPicPr>
        <p:blipFill rotWithShape="1">
          <a:blip r:embed="rId5">
            <a:alphaModFix/>
          </a:blip>
          <a:srcRect b="0" l="0" r="0" t="0"/>
          <a:stretch/>
        </p:blipFill>
        <p:spPr>
          <a:xfrm>
            <a:off x="6128443" y="6923720"/>
            <a:ext cx="5690680" cy="1438478"/>
          </a:xfrm>
          <a:prstGeom prst="rect">
            <a:avLst/>
          </a:prstGeom>
          <a:noFill/>
          <a:ln>
            <a:noFill/>
          </a:ln>
        </p:spPr>
      </p:pic>
      <p:sp>
        <p:nvSpPr>
          <p:cNvPr id="564" name="Google Shape;564;p19"/>
          <p:cNvSpPr txBox="1"/>
          <p:nvPr/>
        </p:nvSpPr>
        <p:spPr>
          <a:xfrm>
            <a:off x="407718" y="182273"/>
            <a:ext cx="3947989" cy="435836"/>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FFF9F4"/>
                </a:solidFill>
                <a:latin typeface="Nunito Sans"/>
                <a:ea typeface="Nunito Sans"/>
                <a:cs typeface="Nunito Sans"/>
                <a:sym typeface="Nunito Sans"/>
              </a:rPr>
              <a:t>USE-CASES 6</a:t>
            </a:r>
            <a:endParaRPr/>
          </a:p>
        </p:txBody>
      </p:sp>
      <p:sp>
        <p:nvSpPr>
          <p:cNvPr id="565" name="Google Shape;565;p19"/>
          <p:cNvSpPr txBox="1"/>
          <p:nvPr/>
        </p:nvSpPr>
        <p:spPr>
          <a:xfrm>
            <a:off x="258405" y="1063280"/>
            <a:ext cx="18288000" cy="443865"/>
          </a:xfrm>
          <a:prstGeom prst="rect">
            <a:avLst/>
          </a:prstGeom>
          <a:noFill/>
          <a:ln>
            <a:noFill/>
          </a:ln>
        </p:spPr>
        <p:txBody>
          <a:bodyPr anchorCtr="0" anchor="t" bIns="0" lIns="0" spcFirstLastPara="1" rIns="0" wrap="square" tIns="0">
            <a:spAutoFit/>
          </a:bodyPr>
          <a:lstStyle/>
          <a:p>
            <a:pPr indent="0" lvl="0" marL="0" marR="0" rtl="0" algn="ctr">
              <a:lnSpc>
                <a:spcPct val="135012"/>
              </a:lnSpc>
              <a:spcBef>
                <a:spcPts val="0"/>
              </a:spcBef>
              <a:spcAft>
                <a:spcPts val="0"/>
              </a:spcAft>
              <a:buNone/>
            </a:pPr>
            <a:r>
              <a:rPr b="0" i="0" lang="en-US" sz="2699" u="none" cap="none" strike="noStrike">
                <a:solidFill>
                  <a:srgbClr val="FFFFFF"/>
                </a:solidFill>
                <a:latin typeface="Nunito Sans"/>
                <a:ea typeface="Nunito Sans"/>
                <a:cs typeface="Nunito Sans"/>
                <a:sym typeface="Nunito Sans"/>
              </a:rPr>
              <a:t>TO READ THE NUMBER OF USERS WITH THEIR COUNTRY.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
          <p:cNvSpPr/>
          <p:nvPr/>
        </p:nvSpPr>
        <p:spPr>
          <a:xfrm>
            <a:off x="-478430" y="-281186"/>
            <a:ext cx="18928355" cy="7748512"/>
          </a:xfrm>
          <a:custGeom>
            <a:rect b="b" l="l" r="r" t="t"/>
            <a:pathLst>
              <a:path extrusionOk="0" h="2599436" w="6350000">
                <a:moveTo>
                  <a:pt x="6350000" y="92837"/>
                </a:moveTo>
                <a:lnTo>
                  <a:pt x="6350000" y="2506599"/>
                </a:lnTo>
                <a:cubicBezTo>
                  <a:pt x="6350000" y="2557907"/>
                  <a:pt x="6308471" y="2599436"/>
                  <a:pt x="6257163" y="2599436"/>
                </a:cubicBezTo>
                <a:lnTo>
                  <a:pt x="92837" y="2599436"/>
                </a:lnTo>
                <a:cubicBezTo>
                  <a:pt x="41529" y="2599436"/>
                  <a:pt x="0" y="2557907"/>
                  <a:pt x="0" y="2506599"/>
                </a:cubicBezTo>
                <a:lnTo>
                  <a:pt x="0" y="92837"/>
                </a:lnTo>
                <a:cubicBezTo>
                  <a:pt x="0" y="41529"/>
                  <a:pt x="41529" y="0"/>
                  <a:pt x="92837" y="0"/>
                </a:cubicBezTo>
                <a:lnTo>
                  <a:pt x="6257163" y="0"/>
                </a:lnTo>
                <a:cubicBezTo>
                  <a:pt x="6308471" y="0"/>
                  <a:pt x="6350000" y="41529"/>
                  <a:pt x="6350000" y="92837"/>
                </a:cubicBezTo>
                <a:close/>
              </a:path>
            </a:pathLst>
          </a:custGeom>
          <a:blipFill rotWithShape="1">
            <a:blip r:embed="rId3">
              <a:alphaModFix/>
            </a:blip>
            <a:stretch>
              <a:fillRect b="-31526" l="0" r="0" t="-31528"/>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0" y="6907113"/>
            <a:ext cx="18288003" cy="4459615"/>
          </a:xfrm>
          <a:custGeom>
            <a:rect b="b" l="l" r="r" t="t"/>
            <a:pathLst>
              <a:path extrusionOk="0" h="1614865" w="6622244">
                <a:moveTo>
                  <a:pt x="6497783" y="1614865"/>
                </a:moveTo>
                <a:lnTo>
                  <a:pt x="124460" y="1614865"/>
                </a:lnTo>
                <a:cubicBezTo>
                  <a:pt x="55880" y="1614865"/>
                  <a:pt x="0" y="1558985"/>
                  <a:pt x="0" y="1490405"/>
                </a:cubicBezTo>
                <a:lnTo>
                  <a:pt x="0" y="124460"/>
                </a:lnTo>
                <a:cubicBezTo>
                  <a:pt x="0" y="55880"/>
                  <a:pt x="55880" y="0"/>
                  <a:pt x="124460" y="0"/>
                </a:cubicBezTo>
                <a:lnTo>
                  <a:pt x="6497784" y="0"/>
                </a:lnTo>
                <a:cubicBezTo>
                  <a:pt x="6566364" y="0"/>
                  <a:pt x="6622244" y="55880"/>
                  <a:pt x="6622244" y="124460"/>
                </a:cubicBezTo>
                <a:lnTo>
                  <a:pt x="6622244" y="1490406"/>
                </a:lnTo>
                <a:cubicBezTo>
                  <a:pt x="6622244" y="1558986"/>
                  <a:pt x="6566364" y="1614865"/>
                  <a:pt x="6497784" y="1614865"/>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1028700" y="4684027"/>
            <a:ext cx="16230600" cy="4588691"/>
          </a:xfrm>
          <a:custGeom>
            <a:rect b="b" l="l" r="r" t="t"/>
            <a:pathLst>
              <a:path extrusionOk="0" h="1998192" w="7067778">
                <a:moveTo>
                  <a:pt x="6943318" y="1998192"/>
                </a:moveTo>
                <a:lnTo>
                  <a:pt x="124460" y="1998192"/>
                </a:lnTo>
                <a:cubicBezTo>
                  <a:pt x="55880" y="1998192"/>
                  <a:pt x="0" y="1942312"/>
                  <a:pt x="0" y="1873732"/>
                </a:cubicBezTo>
                <a:lnTo>
                  <a:pt x="0" y="124460"/>
                </a:lnTo>
                <a:cubicBezTo>
                  <a:pt x="0" y="55880"/>
                  <a:pt x="55880" y="0"/>
                  <a:pt x="124460" y="0"/>
                </a:cubicBezTo>
                <a:lnTo>
                  <a:pt x="6943318" y="0"/>
                </a:lnTo>
                <a:cubicBezTo>
                  <a:pt x="7011898" y="0"/>
                  <a:pt x="7067778" y="55880"/>
                  <a:pt x="7067778" y="124460"/>
                </a:cubicBezTo>
                <a:lnTo>
                  <a:pt x="7067778" y="1873732"/>
                </a:lnTo>
                <a:cubicBezTo>
                  <a:pt x="7067778" y="1942312"/>
                  <a:pt x="7011898" y="1998192"/>
                  <a:pt x="6943318" y="1998192"/>
                </a:cubicBezTo>
                <a:close/>
              </a:path>
            </a:pathLst>
          </a:custGeom>
          <a:solidFill>
            <a:srgbClr val="F8F4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txBox="1"/>
          <p:nvPr/>
        </p:nvSpPr>
        <p:spPr>
          <a:xfrm>
            <a:off x="1935446" y="6190976"/>
            <a:ext cx="14417109" cy="2352675"/>
          </a:xfrm>
          <a:prstGeom prst="rect">
            <a:avLst/>
          </a:prstGeom>
          <a:noFill/>
          <a:ln>
            <a:noFill/>
          </a:ln>
        </p:spPr>
        <p:txBody>
          <a:bodyPr anchorCtr="0" anchor="t" bIns="0" lIns="0" spcFirstLastPara="1" rIns="0" wrap="square" tIns="0">
            <a:spAutoFit/>
          </a:bodyPr>
          <a:lstStyle/>
          <a:p>
            <a:pPr indent="0" lvl="0" marL="0" marR="0" rtl="0" algn="just">
              <a:lnSpc>
                <a:spcPct val="120010"/>
              </a:lnSpc>
              <a:spcBef>
                <a:spcPts val="0"/>
              </a:spcBef>
              <a:spcAft>
                <a:spcPts val="0"/>
              </a:spcAft>
              <a:buNone/>
            </a:pPr>
            <a:r>
              <a:rPr b="0" i="0" lang="en-US" sz="1999" u="none" cap="none" strike="noStrike">
                <a:solidFill>
                  <a:srgbClr val="161C29"/>
                </a:solidFill>
                <a:latin typeface="Nunito Sans"/>
                <a:ea typeface="Nunito Sans"/>
                <a:cs typeface="Nunito Sans"/>
                <a:sym typeface="Nunito Sans"/>
              </a:rPr>
              <a:t>The Indian Railways (IR) carries about 5.5 lakhs passengers in reserved accommodation every day. The number of the reservation counters available to the passengers and customers are very less. On most of the reservation systems, there are long queues, so it takes a long time for any individual to book the ticket. As now there are no call centers facilities available to solve the queries of the passengers. So with our system we can solve the issue. These tickets can be booked or cancelled for journeys commencing in any part of India and ending in any other part, with registration id. It also facilitates the passengers to enquiry about the trains available on the basis of source and destination, enquiry about the status of the booked ticket (PNR Status). With the help of online booking, people can book their tickets online through internet sitting in their home by a single click. Using their credit cards/debit cards/online payments, people can easily get their tickets done within minutes.</a:t>
            </a:r>
            <a:endParaRPr/>
          </a:p>
        </p:txBody>
      </p:sp>
      <p:sp>
        <p:nvSpPr>
          <p:cNvPr id="96" name="Google Shape;96;p2"/>
          <p:cNvSpPr/>
          <p:nvPr/>
        </p:nvSpPr>
        <p:spPr>
          <a:xfrm>
            <a:off x="1888012" y="5367523"/>
            <a:ext cx="2111553" cy="462711"/>
          </a:xfrm>
          <a:custGeom>
            <a:rect b="b" l="l" r="r" t="t"/>
            <a:pathLst>
              <a:path extrusionOk="0" h="812726" w="3708825">
                <a:moveTo>
                  <a:pt x="3584365" y="812726"/>
                </a:moveTo>
                <a:lnTo>
                  <a:pt x="124460" y="812726"/>
                </a:lnTo>
                <a:cubicBezTo>
                  <a:pt x="55880" y="812726"/>
                  <a:pt x="0" y="756846"/>
                  <a:pt x="0" y="688266"/>
                </a:cubicBezTo>
                <a:lnTo>
                  <a:pt x="0" y="124460"/>
                </a:lnTo>
                <a:cubicBezTo>
                  <a:pt x="0" y="55880"/>
                  <a:pt x="55880" y="0"/>
                  <a:pt x="124460" y="0"/>
                </a:cubicBezTo>
                <a:lnTo>
                  <a:pt x="3584365" y="0"/>
                </a:lnTo>
                <a:cubicBezTo>
                  <a:pt x="3652945" y="0"/>
                  <a:pt x="3708825" y="55880"/>
                  <a:pt x="3708825" y="124460"/>
                </a:cubicBezTo>
                <a:lnTo>
                  <a:pt x="3708825" y="688266"/>
                </a:lnTo>
                <a:cubicBezTo>
                  <a:pt x="3708825" y="756846"/>
                  <a:pt x="3652945" y="812726"/>
                  <a:pt x="3584365" y="812726"/>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txBox="1"/>
          <p:nvPr/>
        </p:nvSpPr>
        <p:spPr>
          <a:xfrm>
            <a:off x="1935446" y="5444573"/>
            <a:ext cx="2016685" cy="28956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800" u="none" cap="none" strike="noStrike">
                <a:solidFill>
                  <a:srgbClr val="FFF9F4"/>
                </a:solidFill>
                <a:latin typeface="Nunito Sans"/>
                <a:ea typeface="Nunito Sans"/>
                <a:cs typeface="Nunito Sans"/>
                <a:sym typeface="Nunito Sans"/>
              </a:rPr>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F4"/>
        </a:solidFill>
      </p:bgPr>
    </p:bg>
    <p:spTree>
      <p:nvGrpSpPr>
        <p:cNvPr id="569" name="Shape 569"/>
        <p:cNvGrpSpPr/>
        <p:nvPr/>
      </p:nvGrpSpPr>
      <p:grpSpPr>
        <a:xfrm>
          <a:off x="0" y="0"/>
          <a:ext cx="0" cy="0"/>
          <a:chOff x="0" y="0"/>
          <a:chExt cx="0" cy="0"/>
        </a:xfrm>
      </p:grpSpPr>
      <p:sp>
        <p:nvSpPr>
          <p:cNvPr id="570" name="Google Shape;570;p20"/>
          <p:cNvSpPr/>
          <p:nvPr/>
        </p:nvSpPr>
        <p:spPr>
          <a:xfrm>
            <a:off x="0" y="0"/>
            <a:ext cx="18288003" cy="6065119"/>
          </a:xfrm>
          <a:custGeom>
            <a:rect b="b" l="l" r="r" t="t"/>
            <a:pathLst>
              <a:path extrusionOk="0" h="2196232" w="6622244">
                <a:moveTo>
                  <a:pt x="6497783" y="2196232"/>
                </a:moveTo>
                <a:lnTo>
                  <a:pt x="124460" y="2196232"/>
                </a:lnTo>
                <a:cubicBezTo>
                  <a:pt x="55880" y="2196232"/>
                  <a:pt x="0" y="2140352"/>
                  <a:pt x="0" y="2071772"/>
                </a:cubicBezTo>
                <a:lnTo>
                  <a:pt x="0" y="124460"/>
                </a:lnTo>
                <a:cubicBezTo>
                  <a:pt x="0" y="55880"/>
                  <a:pt x="55880" y="0"/>
                  <a:pt x="124460" y="0"/>
                </a:cubicBezTo>
                <a:lnTo>
                  <a:pt x="6497784" y="0"/>
                </a:lnTo>
                <a:cubicBezTo>
                  <a:pt x="6566364" y="0"/>
                  <a:pt x="6622244" y="55880"/>
                  <a:pt x="6622244" y="124460"/>
                </a:cubicBezTo>
                <a:lnTo>
                  <a:pt x="6622244" y="2071772"/>
                </a:lnTo>
                <a:cubicBezTo>
                  <a:pt x="6622244" y="2140352"/>
                  <a:pt x="6566364" y="2196232"/>
                  <a:pt x="6497784" y="2196232"/>
                </a:cubicBezTo>
                <a:close/>
              </a:path>
            </a:pathLst>
          </a:custGeom>
          <a:solidFill>
            <a:srgbClr val="225A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0"/>
          <p:cNvSpPr/>
          <p:nvPr/>
        </p:nvSpPr>
        <p:spPr>
          <a:xfrm>
            <a:off x="-66675" y="0"/>
            <a:ext cx="4970900" cy="838481"/>
          </a:xfrm>
          <a:custGeom>
            <a:rect b="b" l="l" r="r" t="t"/>
            <a:pathLst>
              <a:path extrusionOk="0" h="698363" w="4140217">
                <a:moveTo>
                  <a:pt x="4015757" y="698363"/>
                </a:moveTo>
                <a:lnTo>
                  <a:pt x="124460" y="698363"/>
                </a:lnTo>
                <a:cubicBezTo>
                  <a:pt x="55880" y="698363"/>
                  <a:pt x="0" y="642483"/>
                  <a:pt x="0" y="573903"/>
                </a:cubicBezTo>
                <a:lnTo>
                  <a:pt x="0" y="124460"/>
                </a:lnTo>
                <a:cubicBezTo>
                  <a:pt x="0" y="55880"/>
                  <a:pt x="55880" y="0"/>
                  <a:pt x="124460" y="0"/>
                </a:cubicBezTo>
                <a:lnTo>
                  <a:pt x="4015757" y="0"/>
                </a:lnTo>
                <a:cubicBezTo>
                  <a:pt x="4084337" y="0"/>
                  <a:pt x="4140217" y="55880"/>
                  <a:pt x="4140217" y="124460"/>
                </a:cubicBezTo>
                <a:lnTo>
                  <a:pt x="4140217" y="573903"/>
                </a:lnTo>
                <a:cubicBezTo>
                  <a:pt x="4140217" y="642483"/>
                  <a:pt x="4084337" y="698363"/>
                  <a:pt x="4015757"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2" name="Google Shape;572;p20"/>
          <p:cNvPicPr preferRelativeResize="0"/>
          <p:nvPr/>
        </p:nvPicPr>
        <p:blipFill rotWithShape="1">
          <a:blip r:embed="rId3">
            <a:alphaModFix/>
          </a:blip>
          <a:srcRect b="0" l="0" r="0" t="0"/>
          <a:stretch/>
        </p:blipFill>
        <p:spPr>
          <a:xfrm>
            <a:off x="636318" y="1964346"/>
            <a:ext cx="1965513" cy="2136428"/>
          </a:xfrm>
          <a:prstGeom prst="rect">
            <a:avLst/>
          </a:prstGeom>
          <a:noFill/>
          <a:ln>
            <a:noFill/>
          </a:ln>
        </p:spPr>
      </p:pic>
      <p:pic>
        <p:nvPicPr>
          <p:cNvPr id="573" name="Google Shape;573;p20"/>
          <p:cNvPicPr preferRelativeResize="0"/>
          <p:nvPr/>
        </p:nvPicPr>
        <p:blipFill rotWithShape="1">
          <a:blip r:embed="rId4">
            <a:alphaModFix/>
          </a:blip>
          <a:srcRect b="0" l="0" r="0" t="0"/>
          <a:stretch/>
        </p:blipFill>
        <p:spPr>
          <a:xfrm>
            <a:off x="5746357" y="6473357"/>
            <a:ext cx="6278196" cy="2784943"/>
          </a:xfrm>
          <a:prstGeom prst="rect">
            <a:avLst/>
          </a:prstGeom>
          <a:noFill/>
          <a:ln>
            <a:noFill/>
          </a:ln>
        </p:spPr>
      </p:pic>
      <p:pic>
        <p:nvPicPr>
          <p:cNvPr id="574" name="Google Shape;574;p20"/>
          <p:cNvPicPr preferRelativeResize="0"/>
          <p:nvPr/>
        </p:nvPicPr>
        <p:blipFill rotWithShape="1">
          <a:blip r:embed="rId5">
            <a:alphaModFix/>
          </a:blip>
          <a:srcRect b="0" l="0" r="0" t="0"/>
          <a:stretch/>
        </p:blipFill>
        <p:spPr>
          <a:xfrm>
            <a:off x="3259691" y="2424711"/>
            <a:ext cx="12111517" cy="3005697"/>
          </a:xfrm>
          <a:prstGeom prst="rect">
            <a:avLst/>
          </a:prstGeom>
          <a:noFill/>
          <a:ln>
            <a:noFill/>
          </a:ln>
        </p:spPr>
      </p:pic>
      <p:sp>
        <p:nvSpPr>
          <p:cNvPr id="575" name="Google Shape;575;p20"/>
          <p:cNvSpPr txBox="1"/>
          <p:nvPr/>
        </p:nvSpPr>
        <p:spPr>
          <a:xfrm>
            <a:off x="407718" y="182273"/>
            <a:ext cx="3947989" cy="435836"/>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FFF9F4"/>
                </a:solidFill>
                <a:latin typeface="Nunito Sans"/>
                <a:ea typeface="Nunito Sans"/>
                <a:cs typeface="Nunito Sans"/>
                <a:sym typeface="Nunito Sans"/>
              </a:rPr>
              <a:t>USE-CASES 7</a:t>
            </a:r>
            <a:endParaRPr/>
          </a:p>
        </p:txBody>
      </p:sp>
      <p:sp>
        <p:nvSpPr>
          <p:cNvPr id="576" name="Google Shape;576;p20"/>
          <p:cNvSpPr txBox="1"/>
          <p:nvPr/>
        </p:nvSpPr>
        <p:spPr>
          <a:xfrm>
            <a:off x="258405" y="1063280"/>
            <a:ext cx="17749507" cy="875655"/>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2620" u="none" cap="none" strike="noStrike">
                <a:solidFill>
                  <a:srgbClr val="FFFFFF"/>
                </a:solidFill>
                <a:latin typeface="Nunito Sans"/>
                <a:ea typeface="Nunito Sans"/>
                <a:cs typeface="Nunito Sans"/>
                <a:sym typeface="Nunito Sans"/>
              </a:rPr>
              <a:t>TO READ THE LIST OF PASSENGERS WITH THEIR RESERVATION OF ARRIVAL STATION NAME BY DESCENDING ORDER OF AGE.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F4"/>
        </a:solidFill>
      </p:bgPr>
    </p:bg>
    <p:spTree>
      <p:nvGrpSpPr>
        <p:cNvPr id="580" name="Shape 580"/>
        <p:cNvGrpSpPr/>
        <p:nvPr/>
      </p:nvGrpSpPr>
      <p:grpSpPr>
        <a:xfrm>
          <a:off x="0" y="0"/>
          <a:ext cx="0" cy="0"/>
          <a:chOff x="0" y="0"/>
          <a:chExt cx="0" cy="0"/>
        </a:xfrm>
      </p:grpSpPr>
      <p:sp>
        <p:nvSpPr>
          <p:cNvPr id="581" name="Google Shape;581;p21"/>
          <p:cNvSpPr/>
          <p:nvPr/>
        </p:nvSpPr>
        <p:spPr>
          <a:xfrm>
            <a:off x="0" y="0"/>
            <a:ext cx="18288003" cy="6065119"/>
          </a:xfrm>
          <a:custGeom>
            <a:rect b="b" l="l" r="r" t="t"/>
            <a:pathLst>
              <a:path extrusionOk="0" h="2196232" w="6622244">
                <a:moveTo>
                  <a:pt x="6497783" y="2196232"/>
                </a:moveTo>
                <a:lnTo>
                  <a:pt x="124460" y="2196232"/>
                </a:lnTo>
                <a:cubicBezTo>
                  <a:pt x="55880" y="2196232"/>
                  <a:pt x="0" y="2140352"/>
                  <a:pt x="0" y="2071772"/>
                </a:cubicBezTo>
                <a:lnTo>
                  <a:pt x="0" y="124460"/>
                </a:lnTo>
                <a:cubicBezTo>
                  <a:pt x="0" y="55880"/>
                  <a:pt x="55880" y="0"/>
                  <a:pt x="124460" y="0"/>
                </a:cubicBezTo>
                <a:lnTo>
                  <a:pt x="6497784" y="0"/>
                </a:lnTo>
                <a:cubicBezTo>
                  <a:pt x="6566364" y="0"/>
                  <a:pt x="6622244" y="55880"/>
                  <a:pt x="6622244" y="124460"/>
                </a:cubicBezTo>
                <a:lnTo>
                  <a:pt x="6622244" y="2071772"/>
                </a:lnTo>
                <a:cubicBezTo>
                  <a:pt x="6622244" y="2140352"/>
                  <a:pt x="6566364" y="2196232"/>
                  <a:pt x="6497784" y="2196232"/>
                </a:cubicBezTo>
                <a:close/>
              </a:path>
            </a:pathLst>
          </a:custGeom>
          <a:solidFill>
            <a:srgbClr val="225A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1"/>
          <p:cNvSpPr/>
          <p:nvPr/>
        </p:nvSpPr>
        <p:spPr>
          <a:xfrm>
            <a:off x="-66675" y="0"/>
            <a:ext cx="4970900" cy="838481"/>
          </a:xfrm>
          <a:custGeom>
            <a:rect b="b" l="l" r="r" t="t"/>
            <a:pathLst>
              <a:path extrusionOk="0" h="698363" w="4140217">
                <a:moveTo>
                  <a:pt x="4015757" y="698363"/>
                </a:moveTo>
                <a:lnTo>
                  <a:pt x="124460" y="698363"/>
                </a:lnTo>
                <a:cubicBezTo>
                  <a:pt x="55880" y="698363"/>
                  <a:pt x="0" y="642483"/>
                  <a:pt x="0" y="573903"/>
                </a:cubicBezTo>
                <a:lnTo>
                  <a:pt x="0" y="124460"/>
                </a:lnTo>
                <a:cubicBezTo>
                  <a:pt x="0" y="55880"/>
                  <a:pt x="55880" y="0"/>
                  <a:pt x="124460" y="0"/>
                </a:cubicBezTo>
                <a:lnTo>
                  <a:pt x="4015757" y="0"/>
                </a:lnTo>
                <a:cubicBezTo>
                  <a:pt x="4084337" y="0"/>
                  <a:pt x="4140217" y="55880"/>
                  <a:pt x="4140217" y="124460"/>
                </a:cubicBezTo>
                <a:lnTo>
                  <a:pt x="4140217" y="573903"/>
                </a:lnTo>
                <a:cubicBezTo>
                  <a:pt x="4140217" y="642483"/>
                  <a:pt x="4084337" y="698363"/>
                  <a:pt x="4015757"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3" name="Google Shape;583;p21"/>
          <p:cNvPicPr preferRelativeResize="0"/>
          <p:nvPr/>
        </p:nvPicPr>
        <p:blipFill rotWithShape="1">
          <a:blip r:embed="rId3">
            <a:alphaModFix/>
          </a:blip>
          <a:srcRect b="0" l="0" r="0" t="0"/>
          <a:stretch/>
        </p:blipFill>
        <p:spPr>
          <a:xfrm>
            <a:off x="636318" y="1964346"/>
            <a:ext cx="1965513" cy="2136428"/>
          </a:xfrm>
          <a:prstGeom prst="rect">
            <a:avLst/>
          </a:prstGeom>
          <a:noFill/>
          <a:ln>
            <a:noFill/>
          </a:ln>
        </p:spPr>
      </p:pic>
      <p:pic>
        <p:nvPicPr>
          <p:cNvPr id="584" name="Google Shape;584;p21"/>
          <p:cNvPicPr preferRelativeResize="0"/>
          <p:nvPr/>
        </p:nvPicPr>
        <p:blipFill rotWithShape="1">
          <a:blip r:embed="rId4">
            <a:alphaModFix/>
          </a:blip>
          <a:srcRect b="0" l="0" r="0" t="0"/>
          <a:stretch/>
        </p:blipFill>
        <p:spPr>
          <a:xfrm>
            <a:off x="5084881" y="6998569"/>
            <a:ext cx="7849433" cy="1950747"/>
          </a:xfrm>
          <a:prstGeom prst="rect">
            <a:avLst/>
          </a:prstGeom>
          <a:noFill/>
          <a:ln>
            <a:noFill/>
          </a:ln>
        </p:spPr>
      </p:pic>
      <p:pic>
        <p:nvPicPr>
          <p:cNvPr id="585" name="Google Shape;585;p21"/>
          <p:cNvPicPr preferRelativeResize="0"/>
          <p:nvPr/>
        </p:nvPicPr>
        <p:blipFill rotWithShape="1">
          <a:blip r:embed="rId5">
            <a:alphaModFix/>
          </a:blip>
          <a:srcRect b="0" l="0" r="0" t="0"/>
          <a:stretch/>
        </p:blipFill>
        <p:spPr>
          <a:xfrm>
            <a:off x="3038650" y="2304046"/>
            <a:ext cx="12782200" cy="2516609"/>
          </a:xfrm>
          <a:prstGeom prst="rect">
            <a:avLst/>
          </a:prstGeom>
          <a:noFill/>
          <a:ln>
            <a:noFill/>
          </a:ln>
        </p:spPr>
      </p:pic>
      <p:sp>
        <p:nvSpPr>
          <p:cNvPr id="586" name="Google Shape;586;p21"/>
          <p:cNvSpPr txBox="1"/>
          <p:nvPr/>
        </p:nvSpPr>
        <p:spPr>
          <a:xfrm>
            <a:off x="407718" y="182273"/>
            <a:ext cx="3947989" cy="435836"/>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FFF9F4"/>
                </a:solidFill>
                <a:latin typeface="Nunito Sans"/>
                <a:ea typeface="Nunito Sans"/>
                <a:cs typeface="Nunito Sans"/>
                <a:sym typeface="Nunito Sans"/>
              </a:rPr>
              <a:t>USE-CASES 8</a:t>
            </a:r>
            <a:endParaRPr/>
          </a:p>
        </p:txBody>
      </p:sp>
      <p:sp>
        <p:nvSpPr>
          <p:cNvPr id="587" name="Google Shape;587;p21"/>
          <p:cNvSpPr txBox="1"/>
          <p:nvPr/>
        </p:nvSpPr>
        <p:spPr>
          <a:xfrm>
            <a:off x="258405" y="1063280"/>
            <a:ext cx="17749507" cy="431918"/>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2620" u="none" cap="none" strike="noStrike">
                <a:solidFill>
                  <a:srgbClr val="FFFFFF"/>
                </a:solidFill>
                <a:latin typeface="Nunito Sans"/>
                <a:ea typeface="Nunito Sans"/>
                <a:cs typeface="Nunito Sans"/>
                <a:sym typeface="Nunito Sans"/>
              </a:rPr>
              <a:t>TO READ THE PASSENGERS WHO HAVE MADE HEALTH INSURANCE.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F4"/>
        </a:solidFill>
      </p:bgPr>
    </p:bg>
    <p:spTree>
      <p:nvGrpSpPr>
        <p:cNvPr id="591" name="Shape 591"/>
        <p:cNvGrpSpPr/>
        <p:nvPr/>
      </p:nvGrpSpPr>
      <p:grpSpPr>
        <a:xfrm>
          <a:off x="0" y="0"/>
          <a:ext cx="0" cy="0"/>
          <a:chOff x="0" y="0"/>
          <a:chExt cx="0" cy="0"/>
        </a:xfrm>
      </p:grpSpPr>
      <p:sp>
        <p:nvSpPr>
          <p:cNvPr id="592" name="Google Shape;592;p22"/>
          <p:cNvSpPr/>
          <p:nvPr/>
        </p:nvSpPr>
        <p:spPr>
          <a:xfrm>
            <a:off x="0" y="0"/>
            <a:ext cx="18288003" cy="6065119"/>
          </a:xfrm>
          <a:custGeom>
            <a:rect b="b" l="l" r="r" t="t"/>
            <a:pathLst>
              <a:path extrusionOk="0" h="2196232" w="6622244">
                <a:moveTo>
                  <a:pt x="6497783" y="2196232"/>
                </a:moveTo>
                <a:lnTo>
                  <a:pt x="124460" y="2196232"/>
                </a:lnTo>
                <a:cubicBezTo>
                  <a:pt x="55880" y="2196232"/>
                  <a:pt x="0" y="2140352"/>
                  <a:pt x="0" y="2071772"/>
                </a:cubicBezTo>
                <a:lnTo>
                  <a:pt x="0" y="124460"/>
                </a:lnTo>
                <a:cubicBezTo>
                  <a:pt x="0" y="55880"/>
                  <a:pt x="55880" y="0"/>
                  <a:pt x="124460" y="0"/>
                </a:cubicBezTo>
                <a:lnTo>
                  <a:pt x="6497784" y="0"/>
                </a:lnTo>
                <a:cubicBezTo>
                  <a:pt x="6566364" y="0"/>
                  <a:pt x="6622244" y="55880"/>
                  <a:pt x="6622244" y="124460"/>
                </a:cubicBezTo>
                <a:lnTo>
                  <a:pt x="6622244" y="2071772"/>
                </a:lnTo>
                <a:cubicBezTo>
                  <a:pt x="6622244" y="2140352"/>
                  <a:pt x="6566364" y="2196232"/>
                  <a:pt x="6497784" y="2196232"/>
                </a:cubicBezTo>
                <a:close/>
              </a:path>
            </a:pathLst>
          </a:custGeom>
          <a:solidFill>
            <a:srgbClr val="225A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2"/>
          <p:cNvSpPr/>
          <p:nvPr/>
        </p:nvSpPr>
        <p:spPr>
          <a:xfrm>
            <a:off x="-66675" y="0"/>
            <a:ext cx="4970900" cy="838481"/>
          </a:xfrm>
          <a:custGeom>
            <a:rect b="b" l="l" r="r" t="t"/>
            <a:pathLst>
              <a:path extrusionOk="0" h="698363" w="4140217">
                <a:moveTo>
                  <a:pt x="4015757" y="698363"/>
                </a:moveTo>
                <a:lnTo>
                  <a:pt x="124460" y="698363"/>
                </a:lnTo>
                <a:cubicBezTo>
                  <a:pt x="55880" y="698363"/>
                  <a:pt x="0" y="642483"/>
                  <a:pt x="0" y="573903"/>
                </a:cubicBezTo>
                <a:lnTo>
                  <a:pt x="0" y="124460"/>
                </a:lnTo>
                <a:cubicBezTo>
                  <a:pt x="0" y="55880"/>
                  <a:pt x="55880" y="0"/>
                  <a:pt x="124460" y="0"/>
                </a:cubicBezTo>
                <a:lnTo>
                  <a:pt x="4015757" y="0"/>
                </a:lnTo>
                <a:cubicBezTo>
                  <a:pt x="4084337" y="0"/>
                  <a:pt x="4140217" y="55880"/>
                  <a:pt x="4140217" y="124460"/>
                </a:cubicBezTo>
                <a:lnTo>
                  <a:pt x="4140217" y="573903"/>
                </a:lnTo>
                <a:cubicBezTo>
                  <a:pt x="4140217" y="642483"/>
                  <a:pt x="4084337" y="698363"/>
                  <a:pt x="4015757"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4" name="Google Shape;594;p22"/>
          <p:cNvPicPr preferRelativeResize="0"/>
          <p:nvPr/>
        </p:nvPicPr>
        <p:blipFill rotWithShape="1">
          <a:blip r:embed="rId3">
            <a:alphaModFix/>
          </a:blip>
          <a:srcRect b="0" l="0" r="0" t="0"/>
          <a:stretch/>
        </p:blipFill>
        <p:spPr>
          <a:xfrm>
            <a:off x="833778" y="1298289"/>
            <a:ext cx="1965513" cy="2136428"/>
          </a:xfrm>
          <a:prstGeom prst="rect">
            <a:avLst/>
          </a:prstGeom>
          <a:noFill/>
          <a:ln>
            <a:noFill/>
          </a:ln>
        </p:spPr>
      </p:pic>
      <p:pic>
        <p:nvPicPr>
          <p:cNvPr id="595" name="Google Shape;595;p22"/>
          <p:cNvPicPr preferRelativeResize="0"/>
          <p:nvPr/>
        </p:nvPicPr>
        <p:blipFill rotWithShape="1">
          <a:blip r:embed="rId4">
            <a:alphaModFix/>
          </a:blip>
          <a:srcRect b="357" l="0" r="0" t="0"/>
          <a:stretch/>
        </p:blipFill>
        <p:spPr>
          <a:xfrm>
            <a:off x="1028700" y="3501392"/>
            <a:ext cx="16620443" cy="2369847"/>
          </a:xfrm>
          <a:prstGeom prst="rect">
            <a:avLst/>
          </a:prstGeom>
          <a:noFill/>
          <a:ln>
            <a:noFill/>
          </a:ln>
        </p:spPr>
      </p:pic>
      <p:pic>
        <p:nvPicPr>
          <p:cNvPr id="596" name="Google Shape;596;p22"/>
          <p:cNvPicPr preferRelativeResize="0"/>
          <p:nvPr/>
        </p:nvPicPr>
        <p:blipFill rotWithShape="1">
          <a:blip r:embed="rId5">
            <a:alphaModFix/>
          </a:blip>
          <a:srcRect b="0" l="0" r="0" t="0"/>
          <a:stretch/>
        </p:blipFill>
        <p:spPr>
          <a:xfrm>
            <a:off x="2254685" y="7382274"/>
            <a:ext cx="13247973" cy="761201"/>
          </a:xfrm>
          <a:prstGeom prst="rect">
            <a:avLst/>
          </a:prstGeom>
          <a:noFill/>
          <a:ln>
            <a:noFill/>
          </a:ln>
        </p:spPr>
      </p:pic>
      <p:sp>
        <p:nvSpPr>
          <p:cNvPr id="597" name="Google Shape;597;p22"/>
          <p:cNvSpPr txBox="1"/>
          <p:nvPr/>
        </p:nvSpPr>
        <p:spPr>
          <a:xfrm>
            <a:off x="407718" y="182273"/>
            <a:ext cx="3947989" cy="435836"/>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FFF9F4"/>
                </a:solidFill>
                <a:latin typeface="Nunito Sans"/>
                <a:ea typeface="Nunito Sans"/>
                <a:cs typeface="Nunito Sans"/>
                <a:sym typeface="Nunito Sans"/>
              </a:rPr>
              <a:t>USE-CASES 9</a:t>
            </a:r>
            <a:endParaRPr/>
          </a:p>
        </p:txBody>
      </p:sp>
      <p:sp>
        <p:nvSpPr>
          <p:cNvPr id="598" name="Google Shape;598;p22"/>
          <p:cNvSpPr txBox="1"/>
          <p:nvPr/>
        </p:nvSpPr>
        <p:spPr>
          <a:xfrm>
            <a:off x="134844" y="1531156"/>
            <a:ext cx="17749507" cy="431918"/>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2620" u="none" cap="none" strike="noStrike">
                <a:solidFill>
                  <a:srgbClr val="FFFFFF"/>
                </a:solidFill>
                <a:latin typeface="Nunito Sans"/>
                <a:ea typeface="Nunito Sans"/>
                <a:cs typeface="Nunito Sans"/>
                <a:sym typeface="Nunito Sans"/>
              </a:rPr>
              <a:t>TO READ THE DETAILS OF THE RESERVATION USING PNR NO.</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F4"/>
        </a:solidFill>
      </p:bgPr>
    </p:bg>
    <p:spTree>
      <p:nvGrpSpPr>
        <p:cNvPr id="602" name="Shape 602"/>
        <p:cNvGrpSpPr/>
        <p:nvPr/>
      </p:nvGrpSpPr>
      <p:grpSpPr>
        <a:xfrm>
          <a:off x="0" y="0"/>
          <a:ext cx="0" cy="0"/>
          <a:chOff x="0" y="0"/>
          <a:chExt cx="0" cy="0"/>
        </a:xfrm>
      </p:grpSpPr>
      <p:sp>
        <p:nvSpPr>
          <p:cNvPr id="603" name="Google Shape;603;p23"/>
          <p:cNvSpPr/>
          <p:nvPr/>
        </p:nvSpPr>
        <p:spPr>
          <a:xfrm>
            <a:off x="0" y="0"/>
            <a:ext cx="18288003" cy="9646519"/>
          </a:xfrm>
          <a:custGeom>
            <a:rect b="b" l="l" r="r" t="t"/>
            <a:pathLst>
              <a:path extrusionOk="0" h="3493088" w="6622244">
                <a:moveTo>
                  <a:pt x="6497783" y="3493088"/>
                </a:moveTo>
                <a:lnTo>
                  <a:pt x="124460" y="3493088"/>
                </a:lnTo>
                <a:cubicBezTo>
                  <a:pt x="55880" y="3493088"/>
                  <a:pt x="0" y="3437208"/>
                  <a:pt x="0" y="3368628"/>
                </a:cubicBezTo>
                <a:lnTo>
                  <a:pt x="0" y="124460"/>
                </a:lnTo>
                <a:cubicBezTo>
                  <a:pt x="0" y="55880"/>
                  <a:pt x="55880" y="0"/>
                  <a:pt x="124460" y="0"/>
                </a:cubicBezTo>
                <a:lnTo>
                  <a:pt x="6497784" y="0"/>
                </a:lnTo>
                <a:cubicBezTo>
                  <a:pt x="6566364" y="0"/>
                  <a:pt x="6622244" y="55880"/>
                  <a:pt x="6622244" y="124460"/>
                </a:cubicBezTo>
                <a:lnTo>
                  <a:pt x="6622244" y="3368628"/>
                </a:lnTo>
                <a:cubicBezTo>
                  <a:pt x="6622244" y="3437208"/>
                  <a:pt x="6566364" y="3493088"/>
                  <a:pt x="6497784" y="3493088"/>
                </a:cubicBezTo>
                <a:close/>
              </a:path>
            </a:pathLst>
          </a:custGeom>
          <a:solidFill>
            <a:srgbClr val="225A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3"/>
          <p:cNvSpPr/>
          <p:nvPr/>
        </p:nvSpPr>
        <p:spPr>
          <a:xfrm>
            <a:off x="-66675" y="0"/>
            <a:ext cx="4970900" cy="838481"/>
          </a:xfrm>
          <a:custGeom>
            <a:rect b="b" l="l" r="r" t="t"/>
            <a:pathLst>
              <a:path extrusionOk="0" h="698363" w="4140217">
                <a:moveTo>
                  <a:pt x="4015757" y="698363"/>
                </a:moveTo>
                <a:lnTo>
                  <a:pt x="124460" y="698363"/>
                </a:lnTo>
                <a:cubicBezTo>
                  <a:pt x="55880" y="698363"/>
                  <a:pt x="0" y="642483"/>
                  <a:pt x="0" y="573903"/>
                </a:cubicBezTo>
                <a:lnTo>
                  <a:pt x="0" y="124460"/>
                </a:lnTo>
                <a:cubicBezTo>
                  <a:pt x="0" y="55880"/>
                  <a:pt x="55880" y="0"/>
                  <a:pt x="124460" y="0"/>
                </a:cubicBezTo>
                <a:lnTo>
                  <a:pt x="4015757" y="0"/>
                </a:lnTo>
                <a:cubicBezTo>
                  <a:pt x="4084337" y="0"/>
                  <a:pt x="4140217" y="55880"/>
                  <a:pt x="4140217" y="124460"/>
                </a:cubicBezTo>
                <a:lnTo>
                  <a:pt x="4140217" y="573903"/>
                </a:lnTo>
                <a:cubicBezTo>
                  <a:pt x="4140217" y="642483"/>
                  <a:pt x="4084337" y="698363"/>
                  <a:pt x="4015757"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5" name="Google Shape;605;p23"/>
          <p:cNvPicPr preferRelativeResize="0"/>
          <p:nvPr/>
        </p:nvPicPr>
        <p:blipFill rotWithShape="1">
          <a:blip r:embed="rId3">
            <a:alphaModFix/>
          </a:blip>
          <a:srcRect b="0" l="0" r="0" t="0"/>
          <a:stretch/>
        </p:blipFill>
        <p:spPr>
          <a:xfrm>
            <a:off x="2020794" y="2983860"/>
            <a:ext cx="13635276" cy="6162518"/>
          </a:xfrm>
          <a:prstGeom prst="rect">
            <a:avLst/>
          </a:prstGeom>
          <a:noFill/>
          <a:ln>
            <a:noFill/>
          </a:ln>
        </p:spPr>
      </p:pic>
      <p:sp>
        <p:nvSpPr>
          <p:cNvPr id="606" name="Google Shape;606;p23"/>
          <p:cNvSpPr txBox="1"/>
          <p:nvPr/>
        </p:nvSpPr>
        <p:spPr>
          <a:xfrm>
            <a:off x="407718" y="182273"/>
            <a:ext cx="3947989" cy="435836"/>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FFF9F4"/>
                </a:solidFill>
                <a:latin typeface="Nunito Sans"/>
                <a:ea typeface="Nunito Sans"/>
                <a:cs typeface="Nunito Sans"/>
                <a:sym typeface="Nunito Sans"/>
              </a:rPr>
              <a:t>USE-CASES 10</a:t>
            </a:r>
            <a:endParaRPr/>
          </a:p>
        </p:txBody>
      </p:sp>
      <p:sp>
        <p:nvSpPr>
          <p:cNvPr id="607" name="Google Shape;607;p23"/>
          <p:cNvSpPr txBox="1"/>
          <p:nvPr/>
        </p:nvSpPr>
        <p:spPr>
          <a:xfrm>
            <a:off x="134844" y="1260189"/>
            <a:ext cx="17749507" cy="1319393"/>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2620" u="none" cap="none" strike="noStrike">
                <a:solidFill>
                  <a:srgbClr val="FFFFFF"/>
                </a:solidFill>
                <a:latin typeface="Nunito Sans"/>
                <a:ea typeface="Nunito Sans"/>
                <a:cs typeface="Nunito Sans"/>
                <a:sym typeface="Nunito Sans"/>
              </a:rPr>
              <a:t>TO MAKE A CANCELLATION, INSERT DATA TO REFUND OR WALLET BASED ON THE CANCELLATION TYPE, UPDATE SEATS OF THAT PARTICULAR TRAIN ON THAT RESERVATION DATE AND TIME.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F4"/>
        </a:solidFill>
      </p:bgPr>
    </p:bg>
    <p:spTree>
      <p:nvGrpSpPr>
        <p:cNvPr id="611" name="Shape 611"/>
        <p:cNvGrpSpPr/>
        <p:nvPr/>
      </p:nvGrpSpPr>
      <p:grpSpPr>
        <a:xfrm>
          <a:off x="0" y="0"/>
          <a:ext cx="0" cy="0"/>
          <a:chOff x="0" y="0"/>
          <a:chExt cx="0" cy="0"/>
        </a:xfrm>
      </p:grpSpPr>
      <p:sp>
        <p:nvSpPr>
          <p:cNvPr id="612" name="Google Shape;612;p24"/>
          <p:cNvSpPr/>
          <p:nvPr/>
        </p:nvSpPr>
        <p:spPr>
          <a:xfrm>
            <a:off x="-66675" y="0"/>
            <a:ext cx="4970900" cy="838481"/>
          </a:xfrm>
          <a:custGeom>
            <a:rect b="b" l="l" r="r" t="t"/>
            <a:pathLst>
              <a:path extrusionOk="0" h="698363" w="4140217">
                <a:moveTo>
                  <a:pt x="4015757" y="698363"/>
                </a:moveTo>
                <a:lnTo>
                  <a:pt x="124460" y="698363"/>
                </a:lnTo>
                <a:cubicBezTo>
                  <a:pt x="55880" y="698363"/>
                  <a:pt x="0" y="642483"/>
                  <a:pt x="0" y="573903"/>
                </a:cubicBezTo>
                <a:lnTo>
                  <a:pt x="0" y="124460"/>
                </a:lnTo>
                <a:cubicBezTo>
                  <a:pt x="0" y="55880"/>
                  <a:pt x="55880" y="0"/>
                  <a:pt x="124460" y="0"/>
                </a:cubicBezTo>
                <a:lnTo>
                  <a:pt x="4015757" y="0"/>
                </a:lnTo>
                <a:cubicBezTo>
                  <a:pt x="4084337" y="0"/>
                  <a:pt x="4140217" y="55880"/>
                  <a:pt x="4140217" y="124460"/>
                </a:cubicBezTo>
                <a:lnTo>
                  <a:pt x="4140217" y="573903"/>
                </a:lnTo>
                <a:cubicBezTo>
                  <a:pt x="4140217" y="642483"/>
                  <a:pt x="4084337" y="698363"/>
                  <a:pt x="4015757"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3" name="Google Shape;613;p24"/>
          <p:cNvPicPr preferRelativeResize="0"/>
          <p:nvPr/>
        </p:nvPicPr>
        <p:blipFill rotWithShape="1">
          <a:blip r:embed="rId3">
            <a:alphaModFix/>
          </a:blip>
          <a:srcRect b="0" l="0" r="0" t="0"/>
          <a:stretch/>
        </p:blipFill>
        <p:spPr>
          <a:xfrm>
            <a:off x="407718" y="1156537"/>
            <a:ext cx="4720630" cy="2074438"/>
          </a:xfrm>
          <a:prstGeom prst="rect">
            <a:avLst/>
          </a:prstGeom>
          <a:noFill/>
          <a:ln>
            <a:noFill/>
          </a:ln>
        </p:spPr>
      </p:pic>
      <p:pic>
        <p:nvPicPr>
          <p:cNvPr id="614" name="Google Shape;614;p24"/>
          <p:cNvPicPr preferRelativeResize="0"/>
          <p:nvPr/>
        </p:nvPicPr>
        <p:blipFill rotWithShape="1">
          <a:blip r:embed="rId4">
            <a:alphaModFix/>
          </a:blip>
          <a:srcRect b="0" l="0" r="0" t="0"/>
          <a:stretch/>
        </p:blipFill>
        <p:spPr>
          <a:xfrm>
            <a:off x="1827218" y="4060890"/>
            <a:ext cx="6154014" cy="3848743"/>
          </a:xfrm>
          <a:prstGeom prst="rect">
            <a:avLst/>
          </a:prstGeom>
          <a:noFill/>
          <a:ln>
            <a:noFill/>
          </a:ln>
        </p:spPr>
      </p:pic>
      <p:pic>
        <p:nvPicPr>
          <p:cNvPr id="615" name="Google Shape;615;p24"/>
          <p:cNvPicPr preferRelativeResize="0"/>
          <p:nvPr/>
        </p:nvPicPr>
        <p:blipFill rotWithShape="1">
          <a:blip r:embed="rId5">
            <a:alphaModFix/>
          </a:blip>
          <a:srcRect b="0" l="0" r="0" t="0"/>
          <a:stretch/>
        </p:blipFill>
        <p:spPr>
          <a:xfrm>
            <a:off x="9761564" y="3082106"/>
            <a:ext cx="6917143" cy="5806311"/>
          </a:xfrm>
          <a:prstGeom prst="rect">
            <a:avLst/>
          </a:prstGeom>
          <a:noFill/>
          <a:ln>
            <a:noFill/>
          </a:ln>
        </p:spPr>
      </p:pic>
      <p:sp>
        <p:nvSpPr>
          <p:cNvPr id="616" name="Google Shape;616;p24"/>
          <p:cNvSpPr txBox="1"/>
          <p:nvPr/>
        </p:nvSpPr>
        <p:spPr>
          <a:xfrm>
            <a:off x="407718" y="182273"/>
            <a:ext cx="3947989" cy="435836"/>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FFF9F4"/>
                </a:solidFill>
                <a:latin typeface="Nunito Sans"/>
                <a:ea typeface="Nunito Sans"/>
                <a:cs typeface="Nunito Sans"/>
                <a:sym typeface="Nunito Sans"/>
              </a:rPr>
              <a:t>USE-CASES 10</a:t>
            </a:r>
            <a:endParaRPr/>
          </a:p>
        </p:txBody>
      </p:sp>
      <p:sp>
        <p:nvSpPr>
          <p:cNvPr id="617" name="Google Shape;617;p24"/>
          <p:cNvSpPr txBox="1"/>
          <p:nvPr/>
        </p:nvSpPr>
        <p:spPr>
          <a:xfrm>
            <a:off x="2768033" y="3625054"/>
            <a:ext cx="3947989" cy="435836"/>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000000"/>
                </a:solidFill>
                <a:latin typeface="Nunito Sans"/>
                <a:ea typeface="Nunito Sans"/>
                <a:cs typeface="Nunito Sans"/>
                <a:sym typeface="Nunito Sans"/>
              </a:rPr>
              <a:t>BEFORE</a:t>
            </a:r>
            <a:endParaRPr/>
          </a:p>
        </p:txBody>
      </p:sp>
      <p:sp>
        <p:nvSpPr>
          <p:cNvPr id="618" name="Google Shape;618;p24"/>
          <p:cNvSpPr txBox="1"/>
          <p:nvPr/>
        </p:nvSpPr>
        <p:spPr>
          <a:xfrm>
            <a:off x="11246141" y="2646270"/>
            <a:ext cx="3947989" cy="435836"/>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000000"/>
                </a:solidFill>
                <a:latin typeface="Nunito Sans"/>
                <a:ea typeface="Nunito Sans"/>
                <a:cs typeface="Nunito Sans"/>
                <a:sym typeface="Nunito Sans"/>
              </a:rPr>
              <a:t>AFTER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5A69"/>
        </a:solidFill>
      </p:bgPr>
    </p:bg>
    <p:spTree>
      <p:nvGrpSpPr>
        <p:cNvPr id="622" name="Shape 622"/>
        <p:cNvGrpSpPr/>
        <p:nvPr/>
      </p:nvGrpSpPr>
      <p:grpSpPr>
        <a:xfrm>
          <a:off x="0" y="0"/>
          <a:ext cx="0" cy="0"/>
          <a:chOff x="0" y="0"/>
          <a:chExt cx="0" cy="0"/>
        </a:xfrm>
      </p:grpSpPr>
      <p:sp>
        <p:nvSpPr>
          <p:cNvPr id="623" name="Google Shape;623;p25"/>
          <p:cNvSpPr/>
          <p:nvPr/>
        </p:nvSpPr>
        <p:spPr>
          <a:xfrm>
            <a:off x="8686801" y="6115542"/>
            <a:ext cx="6172197" cy="1466357"/>
          </a:xfrm>
          <a:custGeom>
            <a:rect b="b" l="l" r="r" t="t"/>
            <a:pathLst>
              <a:path extrusionOk="0" h="281523" w="2180692">
                <a:moveTo>
                  <a:pt x="35543" y="0"/>
                </a:moveTo>
                <a:lnTo>
                  <a:pt x="2145149" y="0"/>
                </a:lnTo>
                <a:cubicBezTo>
                  <a:pt x="2154576" y="0"/>
                  <a:pt x="2163617" y="3745"/>
                  <a:pt x="2170282" y="10410"/>
                </a:cubicBezTo>
                <a:cubicBezTo>
                  <a:pt x="2176948" y="17076"/>
                  <a:pt x="2180692" y="26116"/>
                  <a:pt x="2180692" y="35543"/>
                </a:cubicBezTo>
                <a:lnTo>
                  <a:pt x="2180692" y="245980"/>
                </a:lnTo>
                <a:cubicBezTo>
                  <a:pt x="2180692" y="255406"/>
                  <a:pt x="2176948" y="264447"/>
                  <a:pt x="2170282" y="271112"/>
                </a:cubicBezTo>
                <a:cubicBezTo>
                  <a:pt x="2163617" y="277778"/>
                  <a:pt x="2154576" y="281523"/>
                  <a:pt x="2145149" y="281523"/>
                </a:cubicBezTo>
                <a:lnTo>
                  <a:pt x="35543" y="281523"/>
                </a:lnTo>
                <a:cubicBezTo>
                  <a:pt x="26116" y="281523"/>
                  <a:pt x="17076" y="277778"/>
                  <a:pt x="10410" y="271112"/>
                </a:cubicBezTo>
                <a:cubicBezTo>
                  <a:pt x="3745" y="264447"/>
                  <a:pt x="0" y="255406"/>
                  <a:pt x="0" y="245980"/>
                </a:cubicBezTo>
                <a:lnTo>
                  <a:pt x="0" y="35543"/>
                </a:lnTo>
                <a:cubicBezTo>
                  <a:pt x="0" y="26116"/>
                  <a:pt x="3745" y="17076"/>
                  <a:pt x="10410" y="10410"/>
                </a:cubicBezTo>
                <a:cubicBezTo>
                  <a:pt x="17076" y="3745"/>
                  <a:pt x="26116" y="0"/>
                  <a:pt x="355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5"/>
          <p:cNvSpPr txBox="1"/>
          <p:nvPr/>
        </p:nvSpPr>
        <p:spPr>
          <a:xfrm>
            <a:off x="1639699" y="1094184"/>
            <a:ext cx="2435594" cy="2378510"/>
          </a:xfrm>
          <a:prstGeom prst="rect">
            <a:avLst/>
          </a:prstGeom>
          <a:noFill/>
          <a:ln>
            <a:noFill/>
          </a:ln>
        </p:spPr>
        <p:txBody>
          <a:bodyPr anchorCtr="0" anchor="ctr" bIns="50800" lIns="50800" spcFirstLastPara="1" rIns="50800" wrap="square" tIns="50800">
            <a:noAutofit/>
          </a:bodyPr>
          <a:lstStyle/>
          <a:p>
            <a:pPr indent="0" lvl="0" marL="0" marR="0" rtl="0" algn="ctr">
              <a:lnSpc>
                <a:spcPct val="12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nvGrpSpPr>
          <p:cNvPr id="625" name="Google Shape;625;p25"/>
          <p:cNvGrpSpPr/>
          <p:nvPr/>
        </p:nvGrpSpPr>
        <p:grpSpPr>
          <a:xfrm>
            <a:off x="13223111" y="606902"/>
            <a:ext cx="5617629" cy="2435591"/>
            <a:chOff x="0" y="0"/>
            <a:chExt cx="1874700" cy="812800"/>
          </a:xfrm>
        </p:grpSpPr>
        <p:sp>
          <p:nvSpPr>
            <p:cNvPr id="626" name="Google Shape;626;p25"/>
            <p:cNvSpPr/>
            <p:nvPr/>
          </p:nvSpPr>
          <p:spPr>
            <a:xfrm>
              <a:off x="0" y="0"/>
              <a:ext cx="1874700" cy="281523"/>
            </a:xfrm>
            <a:custGeom>
              <a:rect b="b" l="l" r="r" t="t"/>
              <a:pathLst>
                <a:path extrusionOk="0" h="281523" w="1874700">
                  <a:moveTo>
                    <a:pt x="41344" y="0"/>
                  </a:moveTo>
                  <a:lnTo>
                    <a:pt x="1833355" y="0"/>
                  </a:lnTo>
                  <a:cubicBezTo>
                    <a:pt x="1844320" y="0"/>
                    <a:pt x="1854836" y="4356"/>
                    <a:pt x="1862590" y="12110"/>
                  </a:cubicBezTo>
                  <a:cubicBezTo>
                    <a:pt x="1870344" y="19863"/>
                    <a:pt x="1874700" y="30379"/>
                    <a:pt x="1874700" y="41344"/>
                  </a:cubicBezTo>
                  <a:lnTo>
                    <a:pt x="1874700" y="240178"/>
                  </a:lnTo>
                  <a:cubicBezTo>
                    <a:pt x="1874700" y="251144"/>
                    <a:pt x="1870344" y="261660"/>
                    <a:pt x="1862590" y="269413"/>
                  </a:cubicBezTo>
                  <a:cubicBezTo>
                    <a:pt x="1854836" y="277167"/>
                    <a:pt x="1844320" y="281523"/>
                    <a:pt x="1833355" y="281523"/>
                  </a:cubicBezTo>
                  <a:lnTo>
                    <a:pt x="41344" y="281523"/>
                  </a:lnTo>
                  <a:cubicBezTo>
                    <a:pt x="30379" y="281523"/>
                    <a:pt x="19863" y="277167"/>
                    <a:pt x="12110" y="269413"/>
                  </a:cubicBezTo>
                  <a:cubicBezTo>
                    <a:pt x="4356" y="261660"/>
                    <a:pt x="0" y="251144"/>
                    <a:pt x="0" y="240178"/>
                  </a:cubicBezTo>
                  <a:lnTo>
                    <a:pt x="0" y="41344"/>
                  </a:lnTo>
                  <a:cubicBezTo>
                    <a:pt x="0" y="30379"/>
                    <a:pt x="4356" y="19863"/>
                    <a:pt x="12110" y="12110"/>
                  </a:cubicBezTo>
                  <a:cubicBezTo>
                    <a:pt x="19863" y="4356"/>
                    <a:pt x="30379" y="0"/>
                    <a:pt x="41344" y="0"/>
                  </a:cubicBezTo>
                  <a:close/>
                </a:path>
              </a:pathLst>
            </a:cu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5"/>
            <p:cNvSpPr txBox="1"/>
            <p:nvPr/>
          </p:nvSpPr>
          <p:spPr>
            <a:xfrm>
              <a:off x="0" y="19050"/>
              <a:ext cx="812800" cy="793750"/>
            </a:xfrm>
            <a:prstGeom prst="rect">
              <a:avLst/>
            </a:prstGeom>
            <a:noFill/>
            <a:ln>
              <a:noFill/>
            </a:ln>
          </p:spPr>
          <p:txBody>
            <a:bodyPr anchorCtr="0" anchor="ctr" bIns="50800" lIns="50800" spcFirstLastPara="1" rIns="50800" wrap="square" tIns="50800">
              <a:noAutofit/>
            </a:bodyPr>
            <a:lstStyle/>
            <a:p>
              <a:pPr indent="0" lvl="0" marL="0" marR="0" rtl="0" algn="ctr">
                <a:lnSpc>
                  <a:spcPct val="12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8" name="Google Shape;628;p25"/>
          <p:cNvGrpSpPr/>
          <p:nvPr/>
        </p:nvGrpSpPr>
        <p:grpSpPr>
          <a:xfrm>
            <a:off x="-565284" y="8836502"/>
            <a:ext cx="6534546" cy="2435591"/>
            <a:chOff x="0" y="0"/>
            <a:chExt cx="2180692" cy="812800"/>
          </a:xfrm>
        </p:grpSpPr>
        <p:sp>
          <p:nvSpPr>
            <p:cNvPr id="629" name="Google Shape;629;p25"/>
            <p:cNvSpPr/>
            <p:nvPr/>
          </p:nvSpPr>
          <p:spPr>
            <a:xfrm>
              <a:off x="0" y="0"/>
              <a:ext cx="2180692" cy="281523"/>
            </a:xfrm>
            <a:custGeom>
              <a:rect b="b" l="l" r="r" t="t"/>
              <a:pathLst>
                <a:path extrusionOk="0" h="281523" w="2180692">
                  <a:moveTo>
                    <a:pt x="35543" y="0"/>
                  </a:moveTo>
                  <a:lnTo>
                    <a:pt x="2145149" y="0"/>
                  </a:lnTo>
                  <a:cubicBezTo>
                    <a:pt x="2154576" y="0"/>
                    <a:pt x="2163617" y="3745"/>
                    <a:pt x="2170282" y="10410"/>
                  </a:cubicBezTo>
                  <a:cubicBezTo>
                    <a:pt x="2176948" y="17076"/>
                    <a:pt x="2180692" y="26116"/>
                    <a:pt x="2180692" y="35543"/>
                  </a:cubicBezTo>
                  <a:lnTo>
                    <a:pt x="2180692" y="245980"/>
                  </a:lnTo>
                  <a:cubicBezTo>
                    <a:pt x="2180692" y="255406"/>
                    <a:pt x="2176948" y="264447"/>
                    <a:pt x="2170282" y="271112"/>
                  </a:cubicBezTo>
                  <a:cubicBezTo>
                    <a:pt x="2163617" y="277778"/>
                    <a:pt x="2154576" y="281523"/>
                    <a:pt x="2145149" y="281523"/>
                  </a:cubicBezTo>
                  <a:lnTo>
                    <a:pt x="35543" y="281523"/>
                  </a:lnTo>
                  <a:cubicBezTo>
                    <a:pt x="26116" y="281523"/>
                    <a:pt x="17076" y="277778"/>
                    <a:pt x="10410" y="271112"/>
                  </a:cubicBezTo>
                  <a:cubicBezTo>
                    <a:pt x="3745" y="264447"/>
                    <a:pt x="0" y="255406"/>
                    <a:pt x="0" y="245980"/>
                  </a:cubicBezTo>
                  <a:lnTo>
                    <a:pt x="0" y="35543"/>
                  </a:lnTo>
                  <a:cubicBezTo>
                    <a:pt x="0" y="26116"/>
                    <a:pt x="3745" y="17076"/>
                    <a:pt x="10410" y="10410"/>
                  </a:cubicBezTo>
                  <a:cubicBezTo>
                    <a:pt x="17076" y="3745"/>
                    <a:pt x="26116" y="0"/>
                    <a:pt x="35543" y="0"/>
                  </a:cubicBezTo>
                  <a:close/>
                </a:path>
              </a:pathLst>
            </a:cu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5"/>
            <p:cNvSpPr txBox="1"/>
            <p:nvPr/>
          </p:nvSpPr>
          <p:spPr>
            <a:xfrm>
              <a:off x="0" y="19050"/>
              <a:ext cx="812800" cy="793750"/>
            </a:xfrm>
            <a:prstGeom prst="rect">
              <a:avLst/>
            </a:prstGeom>
            <a:noFill/>
            <a:ln>
              <a:noFill/>
            </a:ln>
          </p:spPr>
          <p:txBody>
            <a:bodyPr anchorCtr="0" anchor="ctr" bIns="50800" lIns="50800" spcFirstLastPara="1" rIns="50800" wrap="square" tIns="50800">
              <a:noAutofit/>
            </a:bodyPr>
            <a:lstStyle/>
            <a:p>
              <a:pPr indent="0" lvl="0" marL="0" marR="0" rtl="0" algn="ctr">
                <a:lnSpc>
                  <a:spcPct val="1222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1" name="Google Shape;631;p25"/>
          <p:cNvSpPr txBox="1"/>
          <p:nvPr/>
        </p:nvSpPr>
        <p:spPr>
          <a:xfrm>
            <a:off x="446101" y="9049703"/>
            <a:ext cx="5049946" cy="388620"/>
          </a:xfrm>
          <a:prstGeom prst="rect">
            <a:avLst/>
          </a:prstGeom>
          <a:noFill/>
          <a:ln>
            <a:noFill/>
          </a:ln>
        </p:spPr>
        <p:txBody>
          <a:bodyPr anchorCtr="0" anchor="t" bIns="0" lIns="0" spcFirstLastPara="1" rIns="0" wrap="square" tIns="0">
            <a:spAutoFit/>
          </a:bodyPr>
          <a:lstStyle/>
          <a:p>
            <a:pPr indent="0" lvl="0" marL="0" marR="0" rtl="0" algn="r">
              <a:lnSpc>
                <a:spcPct val="130000"/>
              </a:lnSpc>
              <a:spcBef>
                <a:spcPts val="0"/>
              </a:spcBef>
              <a:spcAft>
                <a:spcPts val="0"/>
              </a:spcAft>
              <a:buNone/>
            </a:pPr>
            <a:r>
              <a:rPr b="1" i="0" lang="en-US" sz="2400" u="none" cap="none" strike="noStrike">
                <a:solidFill>
                  <a:srgbClr val="373737"/>
                </a:solidFill>
                <a:latin typeface="Cairo"/>
                <a:ea typeface="Cairo"/>
                <a:cs typeface="Cairo"/>
                <a:sym typeface="Cairo"/>
              </a:rPr>
              <a:t>BY SQL GROUP-6</a:t>
            </a:r>
            <a:endParaRPr/>
          </a:p>
        </p:txBody>
      </p:sp>
      <p:sp>
        <p:nvSpPr>
          <p:cNvPr id="632" name="Google Shape;632;p25"/>
          <p:cNvSpPr txBox="1"/>
          <p:nvPr/>
        </p:nvSpPr>
        <p:spPr>
          <a:xfrm>
            <a:off x="14189457" y="820103"/>
            <a:ext cx="3780184" cy="38862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2400" u="none" cap="none" strike="noStrike">
                <a:solidFill>
                  <a:srgbClr val="373737"/>
                </a:solidFill>
                <a:latin typeface="Cairo"/>
                <a:ea typeface="Cairo"/>
                <a:cs typeface="Cairo"/>
                <a:sym typeface="Cairo"/>
              </a:rPr>
              <a:t>PRAXIS-PGPDE</a:t>
            </a:r>
            <a:endParaRPr/>
          </a:p>
        </p:txBody>
      </p:sp>
      <p:cxnSp>
        <p:nvCxnSpPr>
          <p:cNvPr id="633" name="Google Shape;633;p25"/>
          <p:cNvCxnSpPr/>
          <p:nvPr/>
        </p:nvCxnSpPr>
        <p:spPr>
          <a:xfrm rot="5400000">
            <a:off x="13980822" y="1027575"/>
            <a:ext cx="209648" cy="0"/>
          </a:xfrm>
          <a:prstGeom prst="straightConnector1">
            <a:avLst/>
          </a:prstGeom>
          <a:noFill/>
          <a:ln cap="flat" cmpd="sng" w="19050">
            <a:solidFill>
              <a:srgbClr val="373737"/>
            </a:solidFill>
            <a:prstDash val="solid"/>
            <a:round/>
            <a:headEnd len="sm" w="sm" type="none"/>
            <a:tailEnd len="sm" w="sm" type="none"/>
          </a:ln>
        </p:spPr>
      </p:cxnSp>
      <p:sp>
        <p:nvSpPr>
          <p:cNvPr id="634" name="Google Shape;634;p25"/>
          <p:cNvSpPr txBox="1"/>
          <p:nvPr/>
        </p:nvSpPr>
        <p:spPr>
          <a:xfrm>
            <a:off x="4824673" y="3362784"/>
            <a:ext cx="10529484" cy="224599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6800" u="none" cap="none" strike="noStrike">
                <a:solidFill>
                  <a:srgbClr val="FFFFFF"/>
                </a:solidFill>
                <a:latin typeface="Open Sans ExtraBold"/>
                <a:ea typeface="Open Sans ExtraBold"/>
                <a:cs typeface="Open Sans ExtraBold"/>
                <a:sym typeface="Open Sans ExtraBold"/>
              </a:rPr>
              <a:t>THANK</a:t>
            </a:r>
            <a:endParaRPr/>
          </a:p>
        </p:txBody>
      </p:sp>
      <p:sp>
        <p:nvSpPr>
          <p:cNvPr id="635" name="Google Shape;635;p25"/>
          <p:cNvSpPr txBox="1"/>
          <p:nvPr/>
        </p:nvSpPr>
        <p:spPr>
          <a:xfrm>
            <a:off x="1920872" y="4992546"/>
            <a:ext cx="6391672" cy="2245995"/>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16800" u="none" cap="none" strike="noStrike">
                <a:solidFill>
                  <a:srgbClr val="FFFFFF"/>
                </a:solidFill>
                <a:latin typeface="Open Sans ExtraBold"/>
                <a:ea typeface="Open Sans ExtraBold"/>
                <a:cs typeface="Open Sans ExtraBold"/>
                <a:sym typeface="Open Sans ExtraBold"/>
              </a:rPr>
              <a:t>YOU!</a:t>
            </a:r>
            <a:endParaRPr/>
          </a:p>
        </p:txBody>
      </p:sp>
      <p:sp>
        <p:nvSpPr>
          <p:cNvPr id="636" name="Google Shape;636;p25"/>
          <p:cNvSpPr txBox="1"/>
          <p:nvPr/>
        </p:nvSpPr>
        <p:spPr>
          <a:xfrm>
            <a:off x="8643843" y="5611758"/>
            <a:ext cx="5834157" cy="2349969"/>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Arial"/>
                <a:ea typeface="Arial"/>
                <a:cs typeface="Arial"/>
                <a:sym typeface="Arial"/>
              </a:rPr>
              <a:t>Let us know if you have questions or clarifications.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p:nvPr/>
        </p:nvSpPr>
        <p:spPr>
          <a:xfrm>
            <a:off x="0" y="-282272"/>
            <a:ext cx="18288003" cy="6727046"/>
          </a:xfrm>
          <a:custGeom>
            <a:rect b="b" l="l" r="r" t="t"/>
            <a:pathLst>
              <a:path extrusionOk="0" h="2435922" w="6622244">
                <a:moveTo>
                  <a:pt x="6497783" y="2435922"/>
                </a:moveTo>
                <a:lnTo>
                  <a:pt x="124460" y="2435922"/>
                </a:lnTo>
                <a:cubicBezTo>
                  <a:pt x="55880" y="2435922"/>
                  <a:pt x="0" y="2380042"/>
                  <a:pt x="0" y="2311462"/>
                </a:cubicBezTo>
                <a:lnTo>
                  <a:pt x="0" y="124460"/>
                </a:lnTo>
                <a:cubicBezTo>
                  <a:pt x="0" y="55880"/>
                  <a:pt x="55880" y="0"/>
                  <a:pt x="124460" y="0"/>
                </a:cubicBezTo>
                <a:lnTo>
                  <a:pt x="6497784" y="0"/>
                </a:lnTo>
                <a:cubicBezTo>
                  <a:pt x="6566364" y="0"/>
                  <a:pt x="6622244" y="55880"/>
                  <a:pt x="6622244" y="124460"/>
                </a:cubicBezTo>
                <a:lnTo>
                  <a:pt x="6622244" y="2311462"/>
                </a:lnTo>
                <a:cubicBezTo>
                  <a:pt x="6622244" y="2380042"/>
                  <a:pt x="6566364" y="2435922"/>
                  <a:pt x="6497784" y="2435922"/>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5086350" y="1497105"/>
            <a:ext cx="12172950" cy="8030122"/>
          </a:xfrm>
          <a:custGeom>
            <a:rect b="b" l="l" r="r" t="t"/>
            <a:pathLst>
              <a:path extrusionOk="0" h="3496797" w="5300834">
                <a:moveTo>
                  <a:pt x="5176374" y="3496796"/>
                </a:moveTo>
                <a:lnTo>
                  <a:pt x="124460" y="3496796"/>
                </a:lnTo>
                <a:cubicBezTo>
                  <a:pt x="55880" y="3496796"/>
                  <a:pt x="0" y="3440916"/>
                  <a:pt x="0" y="3372336"/>
                </a:cubicBezTo>
                <a:lnTo>
                  <a:pt x="0" y="124460"/>
                </a:lnTo>
                <a:cubicBezTo>
                  <a:pt x="0" y="55880"/>
                  <a:pt x="55880" y="0"/>
                  <a:pt x="124460" y="0"/>
                </a:cubicBezTo>
                <a:lnTo>
                  <a:pt x="5176374" y="0"/>
                </a:lnTo>
                <a:cubicBezTo>
                  <a:pt x="5244954" y="0"/>
                  <a:pt x="5300834" y="55880"/>
                  <a:pt x="5300834" y="124460"/>
                </a:cubicBezTo>
                <a:lnTo>
                  <a:pt x="5300834" y="3372336"/>
                </a:lnTo>
                <a:cubicBezTo>
                  <a:pt x="5300834" y="3440916"/>
                  <a:pt x="5244954" y="3496797"/>
                  <a:pt x="5176374" y="3496797"/>
                </a:cubicBezTo>
                <a:close/>
              </a:path>
            </a:pathLst>
          </a:custGeom>
          <a:solidFill>
            <a:srgbClr val="F8F4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 name="Google Shape;104;p3"/>
          <p:cNvPicPr preferRelativeResize="0"/>
          <p:nvPr/>
        </p:nvPicPr>
        <p:blipFill rotWithShape="1">
          <a:blip r:embed="rId3">
            <a:alphaModFix/>
          </a:blip>
          <a:srcRect b="0" l="16313" r="16312" t="0"/>
          <a:stretch/>
        </p:blipFill>
        <p:spPr>
          <a:xfrm>
            <a:off x="1028700" y="1497105"/>
            <a:ext cx="8115300" cy="8030120"/>
          </a:xfrm>
          <a:prstGeom prst="rect">
            <a:avLst/>
          </a:prstGeom>
          <a:noFill/>
          <a:ln>
            <a:noFill/>
          </a:ln>
        </p:spPr>
      </p:pic>
      <p:sp>
        <p:nvSpPr>
          <p:cNvPr id="105" name="Google Shape;105;p3"/>
          <p:cNvSpPr/>
          <p:nvPr/>
        </p:nvSpPr>
        <p:spPr>
          <a:xfrm>
            <a:off x="10036850" y="1772334"/>
            <a:ext cx="2810622" cy="462711"/>
          </a:xfrm>
          <a:custGeom>
            <a:rect b="b" l="l" r="r" t="t"/>
            <a:pathLst>
              <a:path extrusionOk="0" h="812726" w="4936702">
                <a:moveTo>
                  <a:pt x="4812242" y="812726"/>
                </a:moveTo>
                <a:lnTo>
                  <a:pt x="124460" y="812726"/>
                </a:lnTo>
                <a:cubicBezTo>
                  <a:pt x="55880" y="812726"/>
                  <a:pt x="0" y="756846"/>
                  <a:pt x="0" y="688266"/>
                </a:cubicBezTo>
                <a:lnTo>
                  <a:pt x="0" y="124460"/>
                </a:lnTo>
                <a:cubicBezTo>
                  <a:pt x="0" y="55880"/>
                  <a:pt x="55880" y="0"/>
                  <a:pt x="124460" y="0"/>
                </a:cubicBezTo>
                <a:lnTo>
                  <a:pt x="4812242" y="0"/>
                </a:lnTo>
                <a:cubicBezTo>
                  <a:pt x="4880821" y="0"/>
                  <a:pt x="4936702" y="55880"/>
                  <a:pt x="4936702" y="124460"/>
                </a:cubicBezTo>
                <a:lnTo>
                  <a:pt x="4936702" y="688266"/>
                </a:lnTo>
                <a:cubicBezTo>
                  <a:pt x="4936702" y="756846"/>
                  <a:pt x="4880821" y="812726"/>
                  <a:pt x="4812242" y="812726"/>
                </a:cubicBezTo>
                <a:close/>
              </a:path>
            </a:pathLst>
          </a:custGeom>
          <a:solidFill>
            <a:srgbClr val="DF86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txBox="1"/>
          <p:nvPr/>
        </p:nvSpPr>
        <p:spPr>
          <a:xfrm>
            <a:off x="10036850" y="1849385"/>
            <a:ext cx="2810622" cy="28956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800" u="none" cap="none" strike="noStrike">
                <a:solidFill>
                  <a:srgbClr val="FFF9F4"/>
                </a:solidFill>
                <a:latin typeface="Nunito Sans"/>
                <a:ea typeface="Nunito Sans"/>
                <a:cs typeface="Nunito Sans"/>
                <a:sym typeface="Nunito Sans"/>
              </a:rPr>
              <a:t>SCOPE</a:t>
            </a:r>
            <a:endParaRPr/>
          </a:p>
        </p:txBody>
      </p:sp>
      <p:sp>
        <p:nvSpPr>
          <p:cNvPr id="107" name="Google Shape;107;p3"/>
          <p:cNvSpPr txBox="1"/>
          <p:nvPr/>
        </p:nvSpPr>
        <p:spPr>
          <a:xfrm>
            <a:off x="9814306" y="2790190"/>
            <a:ext cx="6570689" cy="6468110"/>
          </a:xfrm>
          <a:prstGeom prst="rect">
            <a:avLst/>
          </a:prstGeom>
          <a:noFill/>
          <a:ln>
            <a:noFill/>
          </a:ln>
        </p:spPr>
        <p:txBody>
          <a:bodyPr anchorCtr="0" anchor="t" bIns="0" lIns="0" spcFirstLastPara="1" rIns="0" wrap="square" tIns="0">
            <a:spAutoFit/>
          </a:bodyPr>
          <a:lstStyle/>
          <a:p>
            <a:pPr indent="0" lvl="0" marL="0" marR="0" rtl="0" algn="l">
              <a:lnSpc>
                <a:spcPct val="131015"/>
              </a:lnSpc>
              <a:spcBef>
                <a:spcPts val="0"/>
              </a:spcBef>
              <a:spcAft>
                <a:spcPts val="0"/>
              </a:spcAft>
              <a:buNone/>
            </a:pPr>
            <a:r>
              <a:rPr b="0" i="0" lang="en-US" sz="1999" u="none" cap="none" strike="noStrike">
                <a:solidFill>
                  <a:srgbClr val="161C29"/>
                </a:solidFill>
                <a:latin typeface="Nunito Sans"/>
                <a:ea typeface="Nunito Sans"/>
                <a:cs typeface="Nunito Sans"/>
                <a:sym typeface="Nunito Sans"/>
              </a:rPr>
              <a:t>Users will be able to search the train availability ,the exact fare , the arrival and departure time of the train and they can also book their ticket by using the system's online payment method and each user has a wallet linked to it for booking purpose and after booking the ticket if the user wants to cancel it then they can easily do it.</a:t>
            </a:r>
            <a:endParaRPr/>
          </a:p>
          <a:p>
            <a:pPr indent="0" lvl="0" marL="0" marR="0" rtl="0" algn="l">
              <a:lnSpc>
                <a:spcPct val="131015"/>
              </a:lnSpc>
              <a:spcBef>
                <a:spcPts val="0"/>
              </a:spcBef>
              <a:spcAft>
                <a:spcPts val="0"/>
              </a:spcAft>
              <a:buNone/>
            </a:pPr>
            <a:r>
              <a:t/>
            </a:r>
            <a:endParaRPr b="0" i="0" sz="1999" u="none" cap="none" strike="noStrike">
              <a:solidFill>
                <a:srgbClr val="161C29"/>
              </a:solidFill>
              <a:latin typeface="Nunito Sans"/>
              <a:ea typeface="Nunito Sans"/>
              <a:cs typeface="Nunito Sans"/>
              <a:sym typeface="Nunito Sans"/>
            </a:endParaRPr>
          </a:p>
          <a:p>
            <a:pPr indent="0" lvl="0" marL="0" marR="0" rtl="0" algn="l">
              <a:lnSpc>
                <a:spcPct val="131015"/>
              </a:lnSpc>
              <a:spcBef>
                <a:spcPts val="0"/>
              </a:spcBef>
              <a:spcAft>
                <a:spcPts val="0"/>
              </a:spcAft>
              <a:buNone/>
            </a:pPr>
            <a:r>
              <a:rPr b="0" i="0" lang="en-US" sz="1999" u="none" cap="none" strike="noStrike">
                <a:solidFill>
                  <a:srgbClr val="161C29"/>
                </a:solidFill>
                <a:latin typeface="Nunito Sans"/>
                <a:ea typeface="Nunito Sans"/>
                <a:cs typeface="Nunito Sans"/>
                <a:sym typeface="Nunito Sans"/>
              </a:rPr>
              <a:t>The Administration will be able to store data about all the trains that are available for commute between various stations and data about seating charts. We can also get all the route details about a particular train through this system.</a:t>
            </a:r>
            <a:endParaRPr/>
          </a:p>
          <a:p>
            <a:pPr indent="0" lvl="0" marL="0" marR="0" rtl="0" algn="l">
              <a:lnSpc>
                <a:spcPct val="131015"/>
              </a:lnSpc>
              <a:spcBef>
                <a:spcPts val="0"/>
              </a:spcBef>
              <a:spcAft>
                <a:spcPts val="0"/>
              </a:spcAft>
              <a:buNone/>
            </a:pPr>
            <a:r>
              <a:t/>
            </a:r>
            <a:endParaRPr b="0" i="0" sz="1999" u="none" cap="none" strike="noStrike">
              <a:solidFill>
                <a:srgbClr val="161C29"/>
              </a:solidFill>
              <a:latin typeface="Nunito Sans"/>
              <a:ea typeface="Nunito Sans"/>
              <a:cs typeface="Nunito Sans"/>
              <a:sym typeface="Nunito Sans"/>
            </a:endParaRPr>
          </a:p>
          <a:p>
            <a:pPr indent="0" lvl="0" marL="0" marR="0" rtl="0" algn="l">
              <a:lnSpc>
                <a:spcPct val="131015"/>
              </a:lnSpc>
              <a:spcBef>
                <a:spcPts val="0"/>
              </a:spcBef>
              <a:spcAft>
                <a:spcPts val="0"/>
              </a:spcAft>
              <a:buNone/>
            </a:pPr>
            <a:r>
              <a:rPr b="0" i="0" lang="en-US" sz="1999" u="none" cap="none" strike="noStrike">
                <a:solidFill>
                  <a:srgbClr val="161C29"/>
                </a:solidFill>
                <a:latin typeface="Nunito Sans"/>
                <a:ea typeface="Nunito Sans"/>
                <a:cs typeface="Nunito Sans"/>
                <a:sym typeface="Nunito Sans"/>
              </a:rPr>
              <a:t> Also in case of cancellation the seats are automatically updated and also the money will be added to wallet at the same time just by using cancel procedure.</a:t>
            </a:r>
            <a:endParaRPr/>
          </a:p>
          <a:p>
            <a:pPr indent="0" lvl="0" marL="0" marR="0" rtl="0" algn="l">
              <a:lnSpc>
                <a:spcPct val="131015"/>
              </a:lnSpc>
              <a:spcBef>
                <a:spcPts val="0"/>
              </a:spcBef>
              <a:spcAft>
                <a:spcPts val="0"/>
              </a:spcAft>
              <a:buNone/>
            </a:pPr>
            <a:r>
              <a:rPr b="0" i="0" lang="en-US" sz="1999" u="none" cap="none" strike="noStrike">
                <a:solidFill>
                  <a:srgbClr val="161C29"/>
                </a:solidFill>
                <a:latin typeface="Nunito Sans"/>
                <a:ea typeface="Nunito Sans"/>
                <a:cs typeface="Nunito Sans"/>
                <a:sym typeface="Nunito Sans"/>
              </a:rPr>
              <a:t>We can also get information about passengers and check if their seats are confirmed or not.</a:t>
            </a:r>
            <a:endParaRPr/>
          </a:p>
          <a:p>
            <a:pPr indent="0" lvl="0" marL="0" marR="0" rtl="0" algn="l">
              <a:lnSpc>
                <a:spcPct val="131015"/>
              </a:lnSpc>
              <a:spcBef>
                <a:spcPts val="0"/>
              </a:spcBef>
              <a:spcAft>
                <a:spcPts val="0"/>
              </a:spcAft>
              <a:buNone/>
            </a:pPr>
            <a:r>
              <a:t/>
            </a:r>
            <a:endParaRPr b="0" i="0" sz="1999" u="none" cap="none" strike="noStrike">
              <a:solidFill>
                <a:srgbClr val="161C29"/>
              </a:solidFill>
              <a:latin typeface="Nunito Sans"/>
              <a:ea typeface="Nunito Sans"/>
              <a:cs typeface="Nunito Sans"/>
              <a:sym typeface="Nunito Sans"/>
            </a:endParaRPr>
          </a:p>
          <a:p>
            <a:pPr indent="0" lvl="0" marL="0" marR="0" rtl="0" algn="l">
              <a:lnSpc>
                <a:spcPct val="131015"/>
              </a:lnSpc>
              <a:spcBef>
                <a:spcPts val="0"/>
              </a:spcBef>
              <a:spcAft>
                <a:spcPts val="0"/>
              </a:spcAft>
              <a:buNone/>
            </a:pPr>
            <a:r>
              <a:t/>
            </a:r>
            <a:endParaRPr b="0" i="0" sz="1999" u="none" cap="none" strike="noStrike">
              <a:solidFill>
                <a:srgbClr val="161C29"/>
              </a:solidFill>
              <a:latin typeface="Nunito Sans"/>
              <a:ea typeface="Nunito Sans"/>
              <a:cs typeface="Nunito Sans"/>
              <a:sym typeface="Nuni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F4"/>
        </a:solidFill>
      </p:bgPr>
    </p:bg>
    <p:spTree>
      <p:nvGrpSpPr>
        <p:cNvPr id="111" name="Shape 111"/>
        <p:cNvGrpSpPr/>
        <p:nvPr/>
      </p:nvGrpSpPr>
      <p:grpSpPr>
        <a:xfrm>
          <a:off x="0" y="0"/>
          <a:ext cx="0" cy="0"/>
          <a:chOff x="0" y="0"/>
          <a:chExt cx="0" cy="0"/>
        </a:xfrm>
      </p:grpSpPr>
      <p:sp>
        <p:nvSpPr>
          <p:cNvPr id="112" name="Google Shape;112;p4"/>
          <p:cNvSpPr/>
          <p:nvPr/>
        </p:nvSpPr>
        <p:spPr>
          <a:xfrm>
            <a:off x="0" y="-768846"/>
            <a:ext cx="18288003" cy="6065119"/>
          </a:xfrm>
          <a:custGeom>
            <a:rect b="b" l="l" r="r" t="t"/>
            <a:pathLst>
              <a:path extrusionOk="0" h="2196232" w="6622244">
                <a:moveTo>
                  <a:pt x="6497783" y="2196232"/>
                </a:moveTo>
                <a:lnTo>
                  <a:pt x="124460" y="2196232"/>
                </a:lnTo>
                <a:cubicBezTo>
                  <a:pt x="55880" y="2196232"/>
                  <a:pt x="0" y="2140352"/>
                  <a:pt x="0" y="2071772"/>
                </a:cubicBezTo>
                <a:lnTo>
                  <a:pt x="0" y="124460"/>
                </a:lnTo>
                <a:cubicBezTo>
                  <a:pt x="0" y="55880"/>
                  <a:pt x="55880" y="0"/>
                  <a:pt x="124460" y="0"/>
                </a:cubicBezTo>
                <a:lnTo>
                  <a:pt x="6497784" y="0"/>
                </a:lnTo>
                <a:cubicBezTo>
                  <a:pt x="6566364" y="0"/>
                  <a:pt x="6622244" y="55880"/>
                  <a:pt x="6622244" y="124460"/>
                </a:cubicBezTo>
                <a:lnTo>
                  <a:pt x="6622244" y="2071772"/>
                </a:lnTo>
                <a:cubicBezTo>
                  <a:pt x="6622244" y="2140352"/>
                  <a:pt x="6566364" y="2196232"/>
                  <a:pt x="6497784" y="2196232"/>
                </a:cubicBezTo>
                <a:close/>
              </a:path>
            </a:pathLst>
          </a:custGeom>
          <a:solidFill>
            <a:srgbClr val="225A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971550" y="503998"/>
            <a:ext cx="3564538" cy="2250499"/>
          </a:xfrm>
          <a:custGeom>
            <a:rect b="b" l="l" r="r" t="t"/>
            <a:pathLst>
              <a:path extrusionOk="0" h="1017274" w="1611247">
                <a:moveTo>
                  <a:pt x="1486787" y="1017274"/>
                </a:moveTo>
                <a:lnTo>
                  <a:pt x="124460" y="1017274"/>
                </a:lnTo>
                <a:cubicBezTo>
                  <a:pt x="55880" y="1017274"/>
                  <a:pt x="0" y="961394"/>
                  <a:pt x="0" y="892814"/>
                </a:cubicBezTo>
                <a:lnTo>
                  <a:pt x="0" y="124460"/>
                </a:lnTo>
                <a:cubicBezTo>
                  <a:pt x="0" y="55880"/>
                  <a:pt x="55880" y="0"/>
                  <a:pt x="124460" y="0"/>
                </a:cubicBezTo>
                <a:lnTo>
                  <a:pt x="1486787" y="0"/>
                </a:lnTo>
                <a:cubicBezTo>
                  <a:pt x="1555367" y="0"/>
                  <a:pt x="1611247" y="55880"/>
                  <a:pt x="1611247" y="124460"/>
                </a:cubicBezTo>
                <a:lnTo>
                  <a:pt x="1611247" y="892814"/>
                </a:lnTo>
                <a:cubicBezTo>
                  <a:pt x="1611247" y="961394"/>
                  <a:pt x="1555367" y="1017274"/>
                  <a:pt x="1486787" y="1017274"/>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a:off x="1517592" y="754958"/>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txBox="1"/>
          <p:nvPr/>
        </p:nvSpPr>
        <p:spPr>
          <a:xfrm>
            <a:off x="2105462" y="1002426"/>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USER</a:t>
            </a:r>
            <a:endParaRPr/>
          </a:p>
        </p:txBody>
      </p:sp>
      <p:sp>
        <p:nvSpPr>
          <p:cNvPr id="116" name="Google Shape;116;p4"/>
          <p:cNvSpPr txBox="1"/>
          <p:nvPr/>
        </p:nvSpPr>
        <p:spPr>
          <a:xfrm>
            <a:off x="1295568" y="1615502"/>
            <a:ext cx="2925314" cy="790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It contains details of the user who wants to book the ticket.</a:t>
            </a:r>
            <a:endParaRPr/>
          </a:p>
        </p:txBody>
      </p:sp>
      <p:sp>
        <p:nvSpPr>
          <p:cNvPr id="117" name="Google Shape;117;p4"/>
          <p:cNvSpPr/>
          <p:nvPr/>
        </p:nvSpPr>
        <p:spPr>
          <a:xfrm>
            <a:off x="9780289" y="7344158"/>
            <a:ext cx="7854101" cy="2377285"/>
          </a:xfrm>
          <a:custGeom>
            <a:rect b="b" l="l" r="r" t="t"/>
            <a:pathLst>
              <a:path extrusionOk="0" h="1074583" w="3550221">
                <a:moveTo>
                  <a:pt x="3425761" y="1074583"/>
                </a:moveTo>
                <a:lnTo>
                  <a:pt x="124460" y="1074583"/>
                </a:lnTo>
                <a:cubicBezTo>
                  <a:pt x="55880" y="1074583"/>
                  <a:pt x="0" y="1018703"/>
                  <a:pt x="0" y="950123"/>
                </a:cubicBezTo>
                <a:lnTo>
                  <a:pt x="0" y="124460"/>
                </a:lnTo>
                <a:cubicBezTo>
                  <a:pt x="0" y="55880"/>
                  <a:pt x="55880" y="0"/>
                  <a:pt x="124460" y="0"/>
                </a:cubicBezTo>
                <a:lnTo>
                  <a:pt x="3425761" y="0"/>
                </a:lnTo>
                <a:cubicBezTo>
                  <a:pt x="3494341" y="0"/>
                  <a:pt x="3550221" y="55880"/>
                  <a:pt x="3550221" y="124460"/>
                </a:cubicBezTo>
                <a:lnTo>
                  <a:pt x="3550221" y="950123"/>
                </a:lnTo>
                <a:cubicBezTo>
                  <a:pt x="3550221" y="1018703"/>
                  <a:pt x="3494341" y="1074583"/>
                  <a:pt x="3425761" y="1074583"/>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10144176" y="7971081"/>
            <a:ext cx="3502043" cy="1255263"/>
          </a:xfrm>
          <a:custGeom>
            <a:rect b="b" l="l" r="r" t="t"/>
            <a:pathLst>
              <a:path extrusionOk="0" h="660400" w="1842442">
                <a:moveTo>
                  <a:pt x="1717982" y="660400"/>
                </a:moveTo>
                <a:lnTo>
                  <a:pt x="124460" y="660400"/>
                </a:lnTo>
                <a:cubicBezTo>
                  <a:pt x="55880" y="660400"/>
                  <a:pt x="0" y="604520"/>
                  <a:pt x="0" y="535940"/>
                </a:cubicBezTo>
                <a:lnTo>
                  <a:pt x="0" y="124460"/>
                </a:lnTo>
                <a:cubicBezTo>
                  <a:pt x="0" y="55880"/>
                  <a:pt x="55880" y="0"/>
                  <a:pt x="124460" y="0"/>
                </a:cubicBezTo>
                <a:lnTo>
                  <a:pt x="1717982" y="0"/>
                </a:lnTo>
                <a:cubicBezTo>
                  <a:pt x="1786562" y="0"/>
                  <a:pt x="1842442" y="55880"/>
                  <a:pt x="1842442" y="124460"/>
                </a:cubicBezTo>
                <a:lnTo>
                  <a:pt x="1842442" y="535940"/>
                </a:lnTo>
                <a:cubicBezTo>
                  <a:pt x="1842442" y="604520"/>
                  <a:pt x="1786562" y="660400"/>
                  <a:pt x="1717982" y="660400"/>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4"/>
          <p:cNvSpPr txBox="1"/>
          <p:nvPr/>
        </p:nvSpPr>
        <p:spPr>
          <a:xfrm>
            <a:off x="10144176" y="8488725"/>
            <a:ext cx="348746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WAITING SEATS</a:t>
            </a:r>
            <a:endParaRPr/>
          </a:p>
        </p:txBody>
      </p:sp>
      <p:sp>
        <p:nvSpPr>
          <p:cNvPr id="120" name="Google Shape;120;p4"/>
          <p:cNvSpPr txBox="1"/>
          <p:nvPr/>
        </p:nvSpPr>
        <p:spPr>
          <a:xfrm>
            <a:off x="13886702" y="8075993"/>
            <a:ext cx="3344414" cy="1057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will contain information about the number of seats that are in the waiting state of the train.</a:t>
            </a:r>
            <a:endParaRPr/>
          </a:p>
        </p:txBody>
      </p:sp>
      <p:sp>
        <p:nvSpPr>
          <p:cNvPr id="121" name="Google Shape;121;p4"/>
          <p:cNvSpPr/>
          <p:nvPr/>
        </p:nvSpPr>
        <p:spPr>
          <a:xfrm>
            <a:off x="5367508" y="635056"/>
            <a:ext cx="3564538" cy="2250499"/>
          </a:xfrm>
          <a:custGeom>
            <a:rect b="b" l="l" r="r" t="t"/>
            <a:pathLst>
              <a:path extrusionOk="0" h="1017274" w="1611247">
                <a:moveTo>
                  <a:pt x="1486787" y="1017274"/>
                </a:moveTo>
                <a:lnTo>
                  <a:pt x="124460" y="1017274"/>
                </a:lnTo>
                <a:cubicBezTo>
                  <a:pt x="55880" y="1017274"/>
                  <a:pt x="0" y="961394"/>
                  <a:pt x="0" y="892814"/>
                </a:cubicBezTo>
                <a:lnTo>
                  <a:pt x="0" y="124460"/>
                </a:lnTo>
                <a:cubicBezTo>
                  <a:pt x="0" y="55880"/>
                  <a:pt x="55880" y="0"/>
                  <a:pt x="124460" y="0"/>
                </a:cubicBezTo>
                <a:lnTo>
                  <a:pt x="1486787" y="0"/>
                </a:lnTo>
                <a:cubicBezTo>
                  <a:pt x="1555367" y="0"/>
                  <a:pt x="1611247" y="55880"/>
                  <a:pt x="1611247" y="124460"/>
                </a:cubicBezTo>
                <a:lnTo>
                  <a:pt x="1611247" y="892814"/>
                </a:lnTo>
                <a:cubicBezTo>
                  <a:pt x="1611247" y="961394"/>
                  <a:pt x="1555367" y="1017274"/>
                  <a:pt x="1486787" y="1017274"/>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5913551" y="777347"/>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txBox="1"/>
          <p:nvPr/>
        </p:nvSpPr>
        <p:spPr>
          <a:xfrm>
            <a:off x="6501421" y="1024815"/>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ROLES</a:t>
            </a:r>
            <a:endParaRPr/>
          </a:p>
        </p:txBody>
      </p:sp>
      <p:sp>
        <p:nvSpPr>
          <p:cNvPr id="124" name="Google Shape;124;p4"/>
          <p:cNvSpPr txBox="1"/>
          <p:nvPr/>
        </p:nvSpPr>
        <p:spPr>
          <a:xfrm>
            <a:off x="5687120" y="1608943"/>
            <a:ext cx="2925314" cy="1057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will specify what all roles will be given to the user ( like admin,passenger,etc.)</a:t>
            </a:r>
            <a:endParaRPr/>
          </a:p>
        </p:txBody>
      </p:sp>
      <p:sp>
        <p:nvSpPr>
          <p:cNvPr id="125" name="Google Shape;125;p4"/>
          <p:cNvSpPr/>
          <p:nvPr/>
        </p:nvSpPr>
        <p:spPr>
          <a:xfrm>
            <a:off x="13981784" y="665923"/>
            <a:ext cx="3564538" cy="3516958"/>
          </a:xfrm>
          <a:custGeom>
            <a:rect b="b" l="l" r="r" t="t"/>
            <a:pathLst>
              <a:path extrusionOk="0" h="1589740" w="1611247">
                <a:moveTo>
                  <a:pt x="1486787" y="1589740"/>
                </a:moveTo>
                <a:lnTo>
                  <a:pt x="124460" y="1589740"/>
                </a:lnTo>
                <a:cubicBezTo>
                  <a:pt x="55880" y="1589740"/>
                  <a:pt x="0" y="1533860"/>
                  <a:pt x="0" y="1465280"/>
                </a:cubicBezTo>
                <a:lnTo>
                  <a:pt x="0" y="124460"/>
                </a:lnTo>
                <a:cubicBezTo>
                  <a:pt x="0" y="55880"/>
                  <a:pt x="55880" y="0"/>
                  <a:pt x="124460" y="0"/>
                </a:cubicBezTo>
                <a:lnTo>
                  <a:pt x="1486787" y="0"/>
                </a:lnTo>
                <a:cubicBezTo>
                  <a:pt x="1555367" y="0"/>
                  <a:pt x="1611247" y="55880"/>
                  <a:pt x="1611247" y="124460"/>
                </a:cubicBezTo>
                <a:lnTo>
                  <a:pt x="1611247" y="1465280"/>
                </a:lnTo>
                <a:cubicBezTo>
                  <a:pt x="1611247" y="1533860"/>
                  <a:pt x="1555367" y="1589740"/>
                  <a:pt x="1486787" y="1589740"/>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14527826" y="826226"/>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txBox="1"/>
          <p:nvPr/>
        </p:nvSpPr>
        <p:spPr>
          <a:xfrm>
            <a:off x="15019547" y="1073695"/>
            <a:ext cx="1497825"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PERMISSION</a:t>
            </a:r>
            <a:endParaRPr/>
          </a:p>
        </p:txBody>
      </p:sp>
      <p:sp>
        <p:nvSpPr>
          <p:cNvPr id="128" name="Google Shape;128;p4"/>
          <p:cNvSpPr txBox="1"/>
          <p:nvPr/>
        </p:nvSpPr>
        <p:spPr>
          <a:xfrm>
            <a:off x="14305802" y="1795604"/>
            <a:ext cx="2925314" cy="21240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will specify what all permissions will be given to the user based on what they logged in with like admin will have access to changing train data but passengers will not be able to do it.</a:t>
            </a:r>
            <a:endParaRPr/>
          </a:p>
        </p:txBody>
      </p:sp>
      <p:sp>
        <p:nvSpPr>
          <p:cNvPr id="129" name="Google Shape;129;p4"/>
          <p:cNvSpPr/>
          <p:nvPr/>
        </p:nvSpPr>
        <p:spPr>
          <a:xfrm>
            <a:off x="9725367" y="678758"/>
            <a:ext cx="3564538" cy="2669599"/>
          </a:xfrm>
          <a:custGeom>
            <a:rect b="b" l="l" r="r" t="t"/>
            <a:pathLst>
              <a:path extrusionOk="0" h="1206716" w="1611247">
                <a:moveTo>
                  <a:pt x="1486787" y="1206716"/>
                </a:moveTo>
                <a:lnTo>
                  <a:pt x="124460" y="1206716"/>
                </a:lnTo>
                <a:cubicBezTo>
                  <a:pt x="55880" y="1206716"/>
                  <a:pt x="0" y="1150836"/>
                  <a:pt x="0" y="1082256"/>
                </a:cubicBezTo>
                <a:lnTo>
                  <a:pt x="0" y="124460"/>
                </a:lnTo>
                <a:cubicBezTo>
                  <a:pt x="0" y="55880"/>
                  <a:pt x="55880" y="0"/>
                  <a:pt x="124460" y="0"/>
                </a:cubicBezTo>
                <a:lnTo>
                  <a:pt x="1486787" y="0"/>
                </a:lnTo>
                <a:cubicBezTo>
                  <a:pt x="1555367" y="0"/>
                  <a:pt x="1611247" y="55880"/>
                  <a:pt x="1611247" y="124460"/>
                </a:cubicBezTo>
                <a:lnTo>
                  <a:pt x="1611247" y="1082256"/>
                </a:lnTo>
                <a:cubicBezTo>
                  <a:pt x="1611247" y="1150836"/>
                  <a:pt x="1555367" y="1206716"/>
                  <a:pt x="1486787" y="1206716"/>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10271409" y="834793"/>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txBox="1"/>
          <p:nvPr/>
        </p:nvSpPr>
        <p:spPr>
          <a:xfrm>
            <a:off x="10859279" y="1082261"/>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CITY </a:t>
            </a:r>
            <a:endParaRPr/>
          </a:p>
        </p:txBody>
      </p:sp>
      <p:sp>
        <p:nvSpPr>
          <p:cNvPr id="132" name="Google Shape;132;p4"/>
          <p:cNvSpPr txBox="1"/>
          <p:nvPr/>
        </p:nvSpPr>
        <p:spPr>
          <a:xfrm>
            <a:off x="10049385" y="1778357"/>
            <a:ext cx="2925314" cy="1323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specifies the details of the city for boarding or departure of train and has a link to the state table. (Ex: Chennai)</a:t>
            </a:r>
            <a:endParaRPr/>
          </a:p>
        </p:txBody>
      </p:sp>
      <p:sp>
        <p:nvSpPr>
          <p:cNvPr id="133" name="Google Shape;133;p4"/>
          <p:cNvSpPr/>
          <p:nvPr/>
        </p:nvSpPr>
        <p:spPr>
          <a:xfrm>
            <a:off x="1003388" y="3369032"/>
            <a:ext cx="3564538" cy="3050731"/>
          </a:xfrm>
          <a:custGeom>
            <a:rect b="b" l="l" r="r" t="t"/>
            <a:pathLst>
              <a:path extrusionOk="0" h="1378995" w="1611247">
                <a:moveTo>
                  <a:pt x="1486787" y="1378994"/>
                </a:moveTo>
                <a:lnTo>
                  <a:pt x="124460" y="1378994"/>
                </a:lnTo>
                <a:cubicBezTo>
                  <a:pt x="55880" y="1378994"/>
                  <a:pt x="0" y="1323114"/>
                  <a:pt x="0" y="1254534"/>
                </a:cubicBezTo>
                <a:lnTo>
                  <a:pt x="0" y="124460"/>
                </a:lnTo>
                <a:cubicBezTo>
                  <a:pt x="0" y="55880"/>
                  <a:pt x="55880" y="0"/>
                  <a:pt x="124460" y="0"/>
                </a:cubicBezTo>
                <a:lnTo>
                  <a:pt x="1486787" y="0"/>
                </a:lnTo>
                <a:cubicBezTo>
                  <a:pt x="1555367" y="0"/>
                  <a:pt x="1611247" y="55880"/>
                  <a:pt x="1611247" y="124460"/>
                </a:cubicBezTo>
                <a:lnTo>
                  <a:pt x="1611247" y="1254534"/>
                </a:lnTo>
                <a:cubicBezTo>
                  <a:pt x="1611247" y="1323114"/>
                  <a:pt x="1555367" y="1378995"/>
                  <a:pt x="1486787" y="1378995"/>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1549431" y="3672211"/>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txBox="1"/>
          <p:nvPr/>
        </p:nvSpPr>
        <p:spPr>
          <a:xfrm>
            <a:off x="2137301" y="3919679"/>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STATE</a:t>
            </a:r>
            <a:endParaRPr/>
          </a:p>
        </p:txBody>
      </p:sp>
      <p:sp>
        <p:nvSpPr>
          <p:cNvPr id="136" name="Google Shape;136;p4"/>
          <p:cNvSpPr txBox="1"/>
          <p:nvPr/>
        </p:nvSpPr>
        <p:spPr>
          <a:xfrm>
            <a:off x="1327407" y="4562386"/>
            <a:ext cx="2925314" cy="15906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specifies the details of the state for boarding or departure of train and has a link to the country table. (Ex: Tamil nadu, Maharashtra)</a:t>
            </a:r>
            <a:endParaRPr/>
          </a:p>
        </p:txBody>
      </p:sp>
      <p:sp>
        <p:nvSpPr>
          <p:cNvPr id="137" name="Google Shape;137;p4"/>
          <p:cNvSpPr/>
          <p:nvPr/>
        </p:nvSpPr>
        <p:spPr>
          <a:xfrm>
            <a:off x="5446828" y="7332653"/>
            <a:ext cx="3564538" cy="2419524"/>
          </a:xfrm>
          <a:custGeom>
            <a:rect b="b" l="l" r="r" t="t"/>
            <a:pathLst>
              <a:path extrusionOk="0" h="1093677" w="1611247">
                <a:moveTo>
                  <a:pt x="1486787" y="1093677"/>
                </a:moveTo>
                <a:lnTo>
                  <a:pt x="124460" y="1093677"/>
                </a:lnTo>
                <a:cubicBezTo>
                  <a:pt x="55880" y="1093677"/>
                  <a:pt x="0" y="1037797"/>
                  <a:pt x="0" y="969217"/>
                </a:cubicBezTo>
                <a:lnTo>
                  <a:pt x="0" y="124460"/>
                </a:lnTo>
                <a:cubicBezTo>
                  <a:pt x="0" y="55880"/>
                  <a:pt x="55880" y="0"/>
                  <a:pt x="124460" y="0"/>
                </a:cubicBezTo>
                <a:lnTo>
                  <a:pt x="1486787" y="0"/>
                </a:lnTo>
                <a:cubicBezTo>
                  <a:pt x="1555367" y="0"/>
                  <a:pt x="1611247" y="55880"/>
                  <a:pt x="1611247" y="124460"/>
                </a:cubicBezTo>
                <a:lnTo>
                  <a:pt x="1611247" y="969217"/>
                </a:lnTo>
                <a:cubicBezTo>
                  <a:pt x="1611247" y="1037797"/>
                  <a:pt x="1555367" y="1093677"/>
                  <a:pt x="1486787" y="1093677"/>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5992870" y="7635831"/>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txBox="1"/>
          <p:nvPr/>
        </p:nvSpPr>
        <p:spPr>
          <a:xfrm>
            <a:off x="6580740" y="7883300"/>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COUNTRY</a:t>
            </a:r>
            <a:endParaRPr/>
          </a:p>
        </p:txBody>
      </p:sp>
      <p:sp>
        <p:nvSpPr>
          <p:cNvPr id="140" name="Google Shape;140;p4"/>
          <p:cNvSpPr txBox="1"/>
          <p:nvPr/>
        </p:nvSpPr>
        <p:spPr>
          <a:xfrm>
            <a:off x="5766440" y="8552783"/>
            <a:ext cx="2925314" cy="1057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specifies the details of the country for boarding or departure of train. (Ex: India)</a:t>
            </a:r>
            <a:endParaRPr/>
          </a:p>
        </p:txBody>
      </p:sp>
      <p:sp>
        <p:nvSpPr>
          <p:cNvPr id="141" name="Google Shape;141;p4"/>
          <p:cNvSpPr/>
          <p:nvPr/>
        </p:nvSpPr>
        <p:spPr>
          <a:xfrm>
            <a:off x="5415651" y="3369032"/>
            <a:ext cx="3564538" cy="3603093"/>
          </a:xfrm>
          <a:custGeom>
            <a:rect b="b" l="l" r="r" t="t"/>
            <a:pathLst>
              <a:path extrusionOk="0" h="1628675" w="1611247">
                <a:moveTo>
                  <a:pt x="1486787" y="1628675"/>
                </a:moveTo>
                <a:lnTo>
                  <a:pt x="124460" y="1628675"/>
                </a:lnTo>
                <a:cubicBezTo>
                  <a:pt x="55880" y="1628675"/>
                  <a:pt x="0" y="1572795"/>
                  <a:pt x="0" y="1504215"/>
                </a:cubicBezTo>
                <a:lnTo>
                  <a:pt x="0" y="124460"/>
                </a:lnTo>
                <a:cubicBezTo>
                  <a:pt x="0" y="55880"/>
                  <a:pt x="55880" y="0"/>
                  <a:pt x="124460" y="0"/>
                </a:cubicBezTo>
                <a:lnTo>
                  <a:pt x="1486787" y="0"/>
                </a:lnTo>
                <a:cubicBezTo>
                  <a:pt x="1555367" y="0"/>
                  <a:pt x="1611247" y="55880"/>
                  <a:pt x="1611247" y="124460"/>
                </a:cubicBezTo>
                <a:lnTo>
                  <a:pt x="1611247" y="1504215"/>
                </a:lnTo>
                <a:cubicBezTo>
                  <a:pt x="1611247" y="1572795"/>
                  <a:pt x="1555367" y="1628675"/>
                  <a:pt x="1486787" y="1628675"/>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5961694" y="3672211"/>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txBox="1"/>
          <p:nvPr/>
        </p:nvSpPr>
        <p:spPr>
          <a:xfrm>
            <a:off x="6549564" y="3919679"/>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TRAIN</a:t>
            </a:r>
            <a:endParaRPr/>
          </a:p>
        </p:txBody>
      </p:sp>
      <p:sp>
        <p:nvSpPr>
          <p:cNvPr id="144" name="Google Shape;144;p4"/>
          <p:cNvSpPr txBox="1"/>
          <p:nvPr/>
        </p:nvSpPr>
        <p:spPr>
          <a:xfrm>
            <a:off x="5726130" y="4562257"/>
            <a:ext cx="2925314" cy="21240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contains all the details about the train that the passenger will be traveling with like source , destination, train name etc. which will be helpful for travelers to catch the correct train.</a:t>
            </a:r>
            <a:endParaRPr/>
          </a:p>
        </p:txBody>
      </p:sp>
      <p:sp>
        <p:nvSpPr>
          <p:cNvPr id="145" name="Google Shape;145;p4"/>
          <p:cNvSpPr/>
          <p:nvPr/>
        </p:nvSpPr>
        <p:spPr>
          <a:xfrm>
            <a:off x="13986190" y="4468631"/>
            <a:ext cx="3564538" cy="2377285"/>
          </a:xfrm>
          <a:custGeom>
            <a:rect b="b" l="l" r="r" t="t"/>
            <a:pathLst>
              <a:path extrusionOk="0" h="1074583" w="1611247">
                <a:moveTo>
                  <a:pt x="1486787" y="1074583"/>
                </a:moveTo>
                <a:lnTo>
                  <a:pt x="124460" y="1074583"/>
                </a:lnTo>
                <a:cubicBezTo>
                  <a:pt x="55880" y="1074583"/>
                  <a:pt x="0" y="1018703"/>
                  <a:pt x="0" y="950123"/>
                </a:cubicBezTo>
                <a:lnTo>
                  <a:pt x="0" y="124460"/>
                </a:lnTo>
                <a:cubicBezTo>
                  <a:pt x="0" y="55880"/>
                  <a:pt x="55880" y="0"/>
                  <a:pt x="124460" y="0"/>
                </a:cubicBezTo>
                <a:lnTo>
                  <a:pt x="1486787" y="0"/>
                </a:lnTo>
                <a:cubicBezTo>
                  <a:pt x="1555367" y="0"/>
                  <a:pt x="1611247" y="55880"/>
                  <a:pt x="1611247" y="124460"/>
                </a:cubicBezTo>
                <a:lnTo>
                  <a:pt x="1611247" y="950123"/>
                </a:lnTo>
                <a:cubicBezTo>
                  <a:pt x="1611247" y="1018703"/>
                  <a:pt x="1555367" y="1074583"/>
                  <a:pt x="1486787" y="1074583"/>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14532232" y="4771809"/>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txBox="1"/>
          <p:nvPr/>
        </p:nvSpPr>
        <p:spPr>
          <a:xfrm>
            <a:off x="15120102" y="5019277"/>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STATION</a:t>
            </a:r>
            <a:endParaRPr/>
          </a:p>
        </p:txBody>
      </p:sp>
      <p:sp>
        <p:nvSpPr>
          <p:cNvPr id="148" name="Google Shape;148;p4"/>
          <p:cNvSpPr txBox="1"/>
          <p:nvPr/>
        </p:nvSpPr>
        <p:spPr>
          <a:xfrm>
            <a:off x="14310208" y="5591548"/>
            <a:ext cx="2925314" cy="1057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has station related data and which station is located in which city.</a:t>
            </a:r>
            <a:endParaRPr/>
          </a:p>
        </p:txBody>
      </p:sp>
      <p:sp>
        <p:nvSpPr>
          <p:cNvPr id="149" name="Google Shape;149;p4"/>
          <p:cNvSpPr/>
          <p:nvPr/>
        </p:nvSpPr>
        <p:spPr>
          <a:xfrm>
            <a:off x="1007795" y="7048326"/>
            <a:ext cx="3564538" cy="2673117"/>
          </a:xfrm>
          <a:custGeom>
            <a:rect b="b" l="l" r="r" t="t"/>
            <a:pathLst>
              <a:path extrusionOk="0" h="1208306" w="1611247">
                <a:moveTo>
                  <a:pt x="1486787" y="1208306"/>
                </a:moveTo>
                <a:lnTo>
                  <a:pt x="124460" y="1208306"/>
                </a:lnTo>
                <a:cubicBezTo>
                  <a:pt x="55880" y="1208306"/>
                  <a:pt x="0" y="1152426"/>
                  <a:pt x="0" y="1083846"/>
                </a:cubicBezTo>
                <a:lnTo>
                  <a:pt x="0" y="124460"/>
                </a:lnTo>
                <a:cubicBezTo>
                  <a:pt x="0" y="55880"/>
                  <a:pt x="55880" y="0"/>
                  <a:pt x="124460" y="0"/>
                </a:cubicBezTo>
                <a:lnTo>
                  <a:pt x="1486787" y="0"/>
                </a:lnTo>
                <a:cubicBezTo>
                  <a:pt x="1555367" y="0"/>
                  <a:pt x="1611247" y="55880"/>
                  <a:pt x="1611247" y="124460"/>
                </a:cubicBezTo>
                <a:lnTo>
                  <a:pt x="1611247" y="1083846"/>
                </a:lnTo>
                <a:cubicBezTo>
                  <a:pt x="1611247" y="1152426"/>
                  <a:pt x="1555367" y="1208306"/>
                  <a:pt x="1486787" y="1208306"/>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1553837" y="7351504"/>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txBox="1"/>
          <p:nvPr/>
        </p:nvSpPr>
        <p:spPr>
          <a:xfrm>
            <a:off x="2141707" y="7598972"/>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ROUTE</a:t>
            </a:r>
            <a:endParaRPr/>
          </a:p>
        </p:txBody>
      </p:sp>
      <p:sp>
        <p:nvSpPr>
          <p:cNvPr id="152" name="Google Shape;152;p4"/>
          <p:cNvSpPr txBox="1"/>
          <p:nvPr/>
        </p:nvSpPr>
        <p:spPr>
          <a:xfrm>
            <a:off x="1327407" y="8218760"/>
            <a:ext cx="2925314" cy="1323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specifies the route that the train will be taking and how many stops that it will take in between source and destination.</a:t>
            </a:r>
            <a:endParaRPr/>
          </a:p>
        </p:txBody>
      </p:sp>
      <p:sp>
        <p:nvSpPr>
          <p:cNvPr id="153" name="Google Shape;153;p4"/>
          <p:cNvSpPr/>
          <p:nvPr/>
        </p:nvSpPr>
        <p:spPr>
          <a:xfrm>
            <a:off x="9780289" y="3890061"/>
            <a:ext cx="3564538" cy="2926687"/>
          </a:xfrm>
          <a:custGeom>
            <a:rect b="b" l="l" r="r" t="t"/>
            <a:pathLst>
              <a:path extrusionOk="0" h="1322925" w="1611247">
                <a:moveTo>
                  <a:pt x="1486787" y="1322925"/>
                </a:moveTo>
                <a:lnTo>
                  <a:pt x="124460" y="1322925"/>
                </a:lnTo>
                <a:cubicBezTo>
                  <a:pt x="55880" y="1322925"/>
                  <a:pt x="0" y="1267045"/>
                  <a:pt x="0" y="1198465"/>
                </a:cubicBezTo>
                <a:lnTo>
                  <a:pt x="0" y="124460"/>
                </a:lnTo>
                <a:cubicBezTo>
                  <a:pt x="0" y="55880"/>
                  <a:pt x="55880" y="0"/>
                  <a:pt x="124460" y="0"/>
                </a:cubicBezTo>
                <a:lnTo>
                  <a:pt x="1486787" y="0"/>
                </a:lnTo>
                <a:cubicBezTo>
                  <a:pt x="1555367" y="0"/>
                  <a:pt x="1611247" y="55880"/>
                  <a:pt x="1611247" y="124460"/>
                </a:cubicBezTo>
                <a:lnTo>
                  <a:pt x="1611247" y="1198465"/>
                </a:lnTo>
                <a:cubicBezTo>
                  <a:pt x="1611247" y="1267045"/>
                  <a:pt x="1555367" y="1322925"/>
                  <a:pt x="1486787" y="1322925"/>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a:off x="10326332" y="4193240"/>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txBox="1"/>
          <p:nvPr/>
        </p:nvSpPr>
        <p:spPr>
          <a:xfrm>
            <a:off x="10914202" y="4440708"/>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QUOTA</a:t>
            </a:r>
            <a:endParaRPr/>
          </a:p>
        </p:txBody>
      </p:sp>
      <p:sp>
        <p:nvSpPr>
          <p:cNvPr id="156" name="Google Shape;156;p4"/>
          <p:cNvSpPr txBox="1"/>
          <p:nvPr/>
        </p:nvSpPr>
        <p:spPr>
          <a:xfrm>
            <a:off x="10097999" y="5079654"/>
            <a:ext cx="2925314" cy="15906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is used to store information about the quota for booking of the train ticket like users can book tickets in general quota or ladies quota.</a:t>
            </a:r>
            <a:endParaRPr/>
          </a:p>
        </p:txBody>
      </p:sp>
      <p:sp>
        <p:nvSpPr>
          <p:cNvPr id="157" name="Google Shape;157;p4"/>
          <p:cNvSpPr/>
          <p:nvPr/>
        </p:nvSpPr>
        <p:spPr>
          <a:xfrm rot="-5400000">
            <a:off x="-1145377" y="4261881"/>
            <a:ext cx="2909928" cy="838481"/>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txBox="1"/>
          <p:nvPr/>
        </p:nvSpPr>
        <p:spPr>
          <a:xfrm rot="-5400000">
            <a:off x="-488093" y="4411016"/>
            <a:ext cx="1557261" cy="435836"/>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FFF9F4"/>
                </a:solidFill>
                <a:latin typeface="Nunito Sans"/>
                <a:ea typeface="Nunito Sans"/>
                <a:cs typeface="Nunito Sans"/>
                <a:sym typeface="Nunito Sans"/>
              </a:rPr>
              <a:t>TABLES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F4"/>
        </a:solidFill>
      </p:bgPr>
    </p:bg>
    <p:spTree>
      <p:nvGrpSpPr>
        <p:cNvPr id="162" name="Shape 162"/>
        <p:cNvGrpSpPr/>
        <p:nvPr/>
      </p:nvGrpSpPr>
      <p:grpSpPr>
        <a:xfrm>
          <a:off x="0" y="0"/>
          <a:ext cx="0" cy="0"/>
          <a:chOff x="0" y="0"/>
          <a:chExt cx="0" cy="0"/>
        </a:xfrm>
      </p:grpSpPr>
      <p:sp>
        <p:nvSpPr>
          <p:cNvPr id="163" name="Google Shape;163;p5"/>
          <p:cNvSpPr/>
          <p:nvPr/>
        </p:nvSpPr>
        <p:spPr>
          <a:xfrm>
            <a:off x="0" y="-768846"/>
            <a:ext cx="18288003" cy="6065119"/>
          </a:xfrm>
          <a:custGeom>
            <a:rect b="b" l="l" r="r" t="t"/>
            <a:pathLst>
              <a:path extrusionOk="0" h="2196232" w="6622244">
                <a:moveTo>
                  <a:pt x="6497783" y="2196232"/>
                </a:moveTo>
                <a:lnTo>
                  <a:pt x="124460" y="2196232"/>
                </a:lnTo>
                <a:cubicBezTo>
                  <a:pt x="55880" y="2196232"/>
                  <a:pt x="0" y="2140352"/>
                  <a:pt x="0" y="2071772"/>
                </a:cubicBezTo>
                <a:lnTo>
                  <a:pt x="0" y="124460"/>
                </a:lnTo>
                <a:cubicBezTo>
                  <a:pt x="0" y="55880"/>
                  <a:pt x="55880" y="0"/>
                  <a:pt x="124460" y="0"/>
                </a:cubicBezTo>
                <a:lnTo>
                  <a:pt x="6497784" y="0"/>
                </a:lnTo>
                <a:cubicBezTo>
                  <a:pt x="6566364" y="0"/>
                  <a:pt x="6622244" y="55880"/>
                  <a:pt x="6622244" y="124460"/>
                </a:cubicBezTo>
                <a:lnTo>
                  <a:pt x="6622244" y="2071772"/>
                </a:lnTo>
                <a:cubicBezTo>
                  <a:pt x="6622244" y="2140352"/>
                  <a:pt x="6566364" y="2196232"/>
                  <a:pt x="6497784" y="2196232"/>
                </a:cubicBezTo>
                <a:close/>
              </a:path>
            </a:pathLst>
          </a:custGeom>
          <a:solidFill>
            <a:srgbClr val="225A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a:off x="971550" y="503998"/>
            <a:ext cx="3564538" cy="2250499"/>
          </a:xfrm>
          <a:custGeom>
            <a:rect b="b" l="l" r="r" t="t"/>
            <a:pathLst>
              <a:path extrusionOk="0" h="1017274" w="1611247">
                <a:moveTo>
                  <a:pt x="1486787" y="1017274"/>
                </a:moveTo>
                <a:lnTo>
                  <a:pt x="124460" y="1017274"/>
                </a:lnTo>
                <a:cubicBezTo>
                  <a:pt x="55880" y="1017274"/>
                  <a:pt x="0" y="961394"/>
                  <a:pt x="0" y="892814"/>
                </a:cubicBezTo>
                <a:lnTo>
                  <a:pt x="0" y="124460"/>
                </a:lnTo>
                <a:cubicBezTo>
                  <a:pt x="0" y="55880"/>
                  <a:pt x="55880" y="0"/>
                  <a:pt x="124460" y="0"/>
                </a:cubicBezTo>
                <a:lnTo>
                  <a:pt x="1486787" y="0"/>
                </a:lnTo>
                <a:cubicBezTo>
                  <a:pt x="1555367" y="0"/>
                  <a:pt x="1611247" y="55880"/>
                  <a:pt x="1611247" y="124460"/>
                </a:cubicBezTo>
                <a:lnTo>
                  <a:pt x="1611247" y="892814"/>
                </a:lnTo>
                <a:cubicBezTo>
                  <a:pt x="1611247" y="961394"/>
                  <a:pt x="1555367" y="1017274"/>
                  <a:pt x="1486787" y="1017274"/>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a:off x="1517592" y="754958"/>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txBox="1"/>
          <p:nvPr/>
        </p:nvSpPr>
        <p:spPr>
          <a:xfrm>
            <a:off x="2105462" y="1002426"/>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PRICE</a:t>
            </a:r>
            <a:endParaRPr/>
          </a:p>
        </p:txBody>
      </p:sp>
      <p:sp>
        <p:nvSpPr>
          <p:cNvPr id="167" name="Google Shape;167;p5"/>
          <p:cNvSpPr txBox="1"/>
          <p:nvPr/>
        </p:nvSpPr>
        <p:spPr>
          <a:xfrm>
            <a:off x="1337295" y="1559282"/>
            <a:ext cx="2925314" cy="1057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has mapping of price for various quota/class and is linked to the train table.</a:t>
            </a:r>
            <a:endParaRPr/>
          </a:p>
        </p:txBody>
      </p:sp>
      <p:sp>
        <p:nvSpPr>
          <p:cNvPr id="168" name="Google Shape;168;p5"/>
          <p:cNvSpPr/>
          <p:nvPr/>
        </p:nvSpPr>
        <p:spPr>
          <a:xfrm>
            <a:off x="9780289" y="7344158"/>
            <a:ext cx="7854101" cy="2377285"/>
          </a:xfrm>
          <a:custGeom>
            <a:rect b="b" l="l" r="r" t="t"/>
            <a:pathLst>
              <a:path extrusionOk="0" h="1074583" w="3550221">
                <a:moveTo>
                  <a:pt x="3425761" y="1074583"/>
                </a:moveTo>
                <a:lnTo>
                  <a:pt x="124460" y="1074583"/>
                </a:lnTo>
                <a:cubicBezTo>
                  <a:pt x="55880" y="1074583"/>
                  <a:pt x="0" y="1018703"/>
                  <a:pt x="0" y="950123"/>
                </a:cubicBezTo>
                <a:lnTo>
                  <a:pt x="0" y="124460"/>
                </a:lnTo>
                <a:cubicBezTo>
                  <a:pt x="0" y="55880"/>
                  <a:pt x="55880" y="0"/>
                  <a:pt x="124460" y="0"/>
                </a:cubicBezTo>
                <a:lnTo>
                  <a:pt x="3425761" y="0"/>
                </a:lnTo>
                <a:cubicBezTo>
                  <a:pt x="3494341" y="0"/>
                  <a:pt x="3550221" y="55880"/>
                  <a:pt x="3550221" y="124460"/>
                </a:cubicBezTo>
                <a:lnTo>
                  <a:pt x="3550221" y="950123"/>
                </a:lnTo>
                <a:cubicBezTo>
                  <a:pt x="3550221" y="1018703"/>
                  <a:pt x="3494341" y="1074583"/>
                  <a:pt x="3425761" y="1074583"/>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10153711" y="8061588"/>
            <a:ext cx="1796110" cy="961655"/>
          </a:xfrm>
          <a:custGeom>
            <a:rect b="b" l="l" r="r" t="t"/>
            <a:pathLst>
              <a:path extrusionOk="0" h="660400" w="1233448">
                <a:moveTo>
                  <a:pt x="1108988" y="660400"/>
                </a:moveTo>
                <a:lnTo>
                  <a:pt x="124460" y="660400"/>
                </a:lnTo>
                <a:cubicBezTo>
                  <a:pt x="55880" y="660400"/>
                  <a:pt x="0" y="604520"/>
                  <a:pt x="0" y="535940"/>
                </a:cubicBezTo>
                <a:lnTo>
                  <a:pt x="0" y="124460"/>
                </a:lnTo>
                <a:cubicBezTo>
                  <a:pt x="0" y="55880"/>
                  <a:pt x="55880" y="0"/>
                  <a:pt x="124460" y="0"/>
                </a:cubicBezTo>
                <a:lnTo>
                  <a:pt x="1108988" y="0"/>
                </a:lnTo>
                <a:cubicBezTo>
                  <a:pt x="1177568" y="0"/>
                  <a:pt x="1233448" y="55880"/>
                  <a:pt x="1233448" y="124460"/>
                </a:cubicBezTo>
                <a:lnTo>
                  <a:pt x="1233448" y="535940"/>
                </a:lnTo>
                <a:cubicBezTo>
                  <a:pt x="1233448" y="604520"/>
                  <a:pt x="1177568" y="660400"/>
                  <a:pt x="1108988" y="660400"/>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txBox="1"/>
          <p:nvPr/>
        </p:nvSpPr>
        <p:spPr>
          <a:xfrm>
            <a:off x="9781580" y="8422415"/>
            <a:ext cx="2540371"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PASSENGER</a:t>
            </a:r>
            <a:endParaRPr/>
          </a:p>
        </p:txBody>
      </p:sp>
      <p:sp>
        <p:nvSpPr>
          <p:cNvPr id="171" name="Google Shape;171;p5"/>
          <p:cNvSpPr txBox="1"/>
          <p:nvPr/>
        </p:nvSpPr>
        <p:spPr>
          <a:xfrm>
            <a:off x="12201389" y="7902350"/>
            <a:ext cx="5147959" cy="1323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will have personal details about the passenger like their age,gender and the seat allocated to that certain passenger. Passenger’s alloted birth type like lower or upper will also be mentioned in this table.</a:t>
            </a:r>
            <a:endParaRPr/>
          </a:p>
        </p:txBody>
      </p:sp>
      <p:sp>
        <p:nvSpPr>
          <p:cNvPr id="172" name="Google Shape;172;p5"/>
          <p:cNvSpPr/>
          <p:nvPr/>
        </p:nvSpPr>
        <p:spPr>
          <a:xfrm>
            <a:off x="5367508" y="635056"/>
            <a:ext cx="3564538" cy="2467278"/>
          </a:xfrm>
          <a:custGeom>
            <a:rect b="b" l="l" r="r" t="t"/>
            <a:pathLst>
              <a:path extrusionOk="0" h="1115262" w="1611247">
                <a:moveTo>
                  <a:pt x="1486787" y="1115261"/>
                </a:moveTo>
                <a:lnTo>
                  <a:pt x="124460" y="1115261"/>
                </a:lnTo>
                <a:cubicBezTo>
                  <a:pt x="55880" y="1115261"/>
                  <a:pt x="0" y="1059381"/>
                  <a:pt x="0" y="990801"/>
                </a:cubicBezTo>
                <a:lnTo>
                  <a:pt x="0" y="124460"/>
                </a:lnTo>
                <a:cubicBezTo>
                  <a:pt x="0" y="55880"/>
                  <a:pt x="55880" y="0"/>
                  <a:pt x="124460" y="0"/>
                </a:cubicBezTo>
                <a:lnTo>
                  <a:pt x="1486787" y="0"/>
                </a:lnTo>
                <a:cubicBezTo>
                  <a:pt x="1555367" y="0"/>
                  <a:pt x="1611247" y="55880"/>
                  <a:pt x="1611247" y="124460"/>
                </a:cubicBezTo>
                <a:lnTo>
                  <a:pt x="1611247" y="990802"/>
                </a:lnTo>
                <a:cubicBezTo>
                  <a:pt x="1611247" y="1059382"/>
                  <a:pt x="1555367" y="1115262"/>
                  <a:pt x="1486787" y="1115262"/>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5913551" y="777347"/>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txBox="1"/>
          <p:nvPr/>
        </p:nvSpPr>
        <p:spPr>
          <a:xfrm>
            <a:off x="6501421" y="1024815"/>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REFUND</a:t>
            </a:r>
            <a:endParaRPr/>
          </a:p>
        </p:txBody>
      </p:sp>
      <p:sp>
        <p:nvSpPr>
          <p:cNvPr id="175" name="Google Shape;175;p5"/>
          <p:cNvSpPr txBox="1"/>
          <p:nvPr/>
        </p:nvSpPr>
        <p:spPr>
          <a:xfrm>
            <a:off x="5691527" y="1615502"/>
            <a:ext cx="2925314" cy="1323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 Sole purpose of this table is to store refund status of the user who wants to cancel the ticket and get the refund.</a:t>
            </a:r>
            <a:endParaRPr/>
          </a:p>
        </p:txBody>
      </p:sp>
      <p:sp>
        <p:nvSpPr>
          <p:cNvPr id="176" name="Google Shape;176;p5"/>
          <p:cNvSpPr/>
          <p:nvPr/>
        </p:nvSpPr>
        <p:spPr>
          <a:xfrm>
            <a:off x="13981784" y="665923"/>
            <a:ext cx="3564538" cy="3516958"/>
          </a:xfrm>
          <a:custGeom>
            <a:rect b="b" l="l" r="r" t="t"/>
            <a:pathLst>
              <a:path extrusionOk="0" h="1589740" w="1611247">
                <a:moveTo>
                  <a:pt x="1486787" y="1589740"/>
                </a:moveTo>
                <a:lnTo>
                  <a:pt x="124460" y="1589740"/>
                </a:lnTo>
                <a:cubicBezTo>
                  <a:pt x="55880" y="1589740"/>
                  <a:pt x="0" y="1533860"/>
                  <a:pt x="0" y="1465280"/>
                </a:cubicBezTo>
                <a:lnTo>
                  <a:pt x="0" y="124460"/>
                </a:lnTo>
                <a:cubicBezTo>
                  <a:pt x="0" y="55880"/>
                  <a:pt x="55880" y="0"/>
                  <a:pt x="124460" y="0"/>
                </a:cubicBezTo>
                <a:lnTo>
                  <a:pt x="1486787" y="0"/>
                </a:lnTo>
                <a:cubicBezTo>
                  <a:pt x="1555367" y="0"/>
                  <a:pt x="1611247" y="55880"/>
                  <a:pt x="1611247" y="124460"/>
                </a:cubicBezTo>
                <a:lnTo>
                  <a:pt x="1611247" y="1465280"/>
                </a:lnTo>
                <a:cubicBezTo>
                  <a:pt x="1611247" y="1533860"/>
                  <a:pt x="1555367" y="1589740"/>
                  <a:pt x="1486787" y="1589740"/>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14527826" y="826226"/>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txBox="1"/>
          <p:nvPr/>
        </p:nvSpPr>
        <p:spPr>
          <a:xfrm>
            <a:off x="14971922" y="1073695"/>
            <a:ext cx="1663189"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RESERVATION</a:t>
            </a:r>
            <a:endParaRPr/>
          </a:p>
        </p:txBody>
      </p:sp>
      <p:sp>
        <p:nvSpPr>
          <p:cNvPr id="179" name="Google Shape;179;p5"/>
          <p:cNvSpPr txBox="1"/>
          <p:nvPr/>
        </p:nvSpPr>
        <p:spPr>
          <a:xfrm>
            <a:off x="14305802" y="1638773"/>
            <a:ext cx="2925314" cy="23907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will contain all the reservation related details like PNR no etc which will help users to confirm that the booking for ticket has been done and ticket is allocated to the user. Also it has various other details like train no and timings.</a:t>
            </a:r>
            <a:endParaRPr/>
          </a:p>
        </p:txBody>
      </p:sp>
      <p:sp>
        <p:nvSpPr>
          <p:cNvPr id="180" name="Google Shape;180;p5"/>
          <p:cNvSpPr/>
          <p:nvPr/>
        </p:nvSpPr>
        <p:spPr>
          <a:xfrm>
            <a:off x="9725367" y="678758"/>
            <a:ext cx="3564538" cy="2669599"/>
          </a:xfrm>
          <a:custGeom>
            <a:rect b="b" l="l" r="r" t="t"/>
            <a:pathLst>
              <a:path extrusionOk="0" h="1206716" w="1611247">
                <a:moveTo>
                  <a:pt x="1486787" y="1206716"/>
                </a:moveTo>
                <a:lnTo>
                  <a:pt x="124460" y="1206716"/>
                </a:lnTo>
                <a:cubicBezTo>
                  <a:pt x="55880" y="1206716"/>
                  <a:pt x="0" y="1150836"/>
                  <a:pt x="0" y="1082256"/>
                </a:cubicBezTo>
                <a:lnTo>
                  <a:pt x="0" y="124460"/>
                </a:lnTo>
                <a:cubicBezTo>
                  <a:pt x="0" y="55880"/>
                  <a:pt x="55880" y="0"/>
                  <a:pt x="124460" y="0"/>
                </a:cubicBezTo>
                <a:lnTo>
                  <a:pt x="1486787" y="0"/>
                </a:lnTo>
                <a:cubicBezTo>
                  <a:pt x="1555367" y="0"/>
                  <a:pt x="1611247" y="55880"/>
                  <a:pt x="1611247" y="124460"/>
                </a:cubicBezTo>
                <a:lnTo>
                  <a:pt x="1611247" y="1082256"/>
                </a:lnTo>
                <a:cubicBezTo>
                  <a:pt x="1611247" y="1150836"/>
                  <a:pt x="1555367" y="1206716"/>
                  <a:pt x="1486787" y="1206716"/>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a:off x="10271409" y="834793"/>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txBox="1"/>
          <p:nvPr/>
        </p:nvSpPr>
        <p:spPr>
          <a:xfrm>
            <a:off x="10859279" y="1082261"/>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PNR</a:t>
            </a:r>
            <a:endParaRPr/>
          </a:p>
        </p:txBody>
      </p:sp>
      <p:sp>
        <p:nvSpPr>
          <p:cNvPr id="183" name="Google Shape;183;p5"/>
          <p:cNvSpPr txBox="1"/>
          <p:nvPr/>
        </p:nvSpPr>
        <p:spPr>
          <a:xfrm>
            <a:off x="10049385" y="1778357"/>
            <a:ext cx="2925314" cy="1323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has pnr no and using which we can get the status of the ticket like it is booked or is in the waiting list. </a:t>
            </a:r>
            <a:endParaRPr/>
          </a:p>
        </p:txBody>
      </p:sp>
      <p:sp>
        <p:nvSpPr>
          <p:cNvPr id="184" name="Google Shape;184;p5"/>
          <p:cNvSpPr/>
          <p:nvPr/>
        </p:nvSpPr>
        <p:spPr>
          <a:xfrm>
            <a:off x="1003388" y="3369032"/>
            <a:ext cx="3564538" cy="3279793"/>
          </a:xfrm>
          <a:custGeom>
            <a:rect b="b" l="l" r="r" t="t"/>
            <a:pathLst>
              <a:path extrusionOk="0" h="1482536" w="1611247">
                <a:moveTo>
                  <a:pt x="1486787" y="1482535"/>
                </a:moveTo>
                <a:lnTo>
                  <a:pt x="124460" y="1482535"/>
                </a:lnTo>
                <a:cubicBezTo>
                  <a:pt x="55880" y="1482535"/>
                  <a:pt x="0" y="1426655"/>
                  <a:pt x="0" y="1358075"/>
                </a:cubicBezTo>
                <a:lnTo>
                  <a:pt x="0" y="124460"/>
                </a:lnTo>
                <a:cubicBezTo>
                  <a:pt x="0" y="55880"/>
                  <a:pt x="55880" y="0"/>
                  <a:pt x="124460" y="0"/>
                </a:cubicBezTo>
                <a:lnTo>
                  <a:pt x="1486787" y="0"/>
                </a:lnTo>
                <a:cubicBezTo>
                  <a:pt x="1555367" y="0"/>
                  <a:pt x="1611247" y="55880"/>
                  <a:pt x="1611247" y="124460"/>
                </a:cubicBezTo>
                <a:lnTo>
                  <a:pt x="1611247" y="1358076"/>
                </a:lnTo>
                <a:cubicBezTo>
                  <a:pt x="1611247" y="1426656"/>
                  <a:pt x="1555367" y="1482536"/>
                  <a:pt x="1486787" y="1482536"/>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1549431" y="3672211"/>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5446828" y="7332653"/>
            <a:ext cx="3564538" cy="2668612"/>
          </a:xfrm>
          <a:custGeom>
            <a:rect b="b" l="l" r="r" t="t"/>
            <a:pathLst>
              <a:path extrusionOk="0" h="1206270" w="1611247">
                <a:moveTo>
                  <a:pt x="1486787" y="1206270"/>
                </a:moveTo>
                <a:lnTo>
                  <a:pt x="124460" y="1206270"/>
                </a:lnTo>
                <a:cubicBezTo>
                  <a:pt x="55880" y="1206270"/>
                  <a:pt x="0" y="1150390"/>
                  <a:pt x="0" y="1081810"/>
                </a:cubicBezTo>
                <a:lnTo>
                  <a:pt x="0" y="124460"/>
                </a:lnTo>
                <a:cubicBezTo>
                  <a:pt x="0" y="55880"/>
                  <a:pt x="55880" y="0"/>
                  <a:pt x="124460" y="0"/>
                </a:cubicBezTo>
                <a:lnTo>
                  <a:pt x="1486787" y="0"/>
                </a:lnTo>
                <a:cubicBezTo>
                  <a:pt x="1555367" y="0"/>
                  <a:pt x="1611247" y="55880"/>
                  <a:pt x="1611247" y="124460"/>
                </a:cubicBezTo>
                <a:lnTo>
                  <a:pt x="1611247" y="1081810"/>
                </a:lnTo>
                <a:cubicBezTo>
                  <a:pt x="1611247" y="1150390"/>
                  <a:pt x="1555367" y="1206270"/>
                  <a:pt x="1486787" y="1206270"/>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5992870" y="7529856"/>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txBox="1"/>
          <p:nvPr/>
        </p:nvSpPr>
        <p:spPr>
          <a:xfrm>
            <a:off x="6339496" y="7777324"/>
            <a:ext cx="1893396"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CANCELLATION</a:t>
            </a:r>
            <a:endParaRPr/>
          </a:p>
        </p:txBody>
      </p:sp>
      <p:sp>
        <p:nvSpPr>
          <p:cNvPr id="189" name="Google Shape;189;p5"/>
          <p:cNvSpPr txBox="1"/>
          <p:nvPr/>
        </p:nvSpPr>
        <p:spPr>
          <a:xfrm>
            <a:off x="5770846" y="8304615"/>
            <a:ext cx="2925314" cy="15906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will hold data for the cancellation requests for the user and will see if they want a refund or want to book another ticket with that money.</a:t>
            </a:r>
            <a:endParaRPr/>
          </a:p>
        </p:txBody>
      </p:sp>
      <p:sp>
        <p:nvSpPr>
          <p:cNvPr id="190" name="Google Shape;190;p5"/>
          <p:cNvSpPr/>
          <p:nvPr/>
        </p:nvSpPr>
        <p:spPr>
          <a:xfrm>
            <a:off x="5415651" y="3369032"/>
            <a:ext cx="3564538" cy="3603093"/>
          </a:xfrm>
          <a:custGeom>
            <a:rect b="b" l="l" r="r" t="t"/>
            <a:pathLst>
              <a:path extrusionOk="0" h="1628675" w="1611247">
                <a:moveTo>
                  <a:pt x="1486787" y="1628675"/>
                </a:moveTo>
                <a:lnTo>
                  <a:pt x="124460" y="1628675"/>
                </a:lnTo>
                <a:cubicBezTo>
                  <a:pt x="55880" y="1628675"/>
                  <a:pt x="0" y="1572795"/>
                  <a:pt x="0" y="1504215"/>
                </a:cubicBezTo>
                <a:lnTo>
                  <a:pt x="0" y="124460"/>
                </a:lnTo>
                <a:cubicBezTo>
                  <a:pt x="0" y="55880"/>
                  <a:pt x="55880" y="0"/>
                  <a:pt x="124460" y="0"/>
                </a:cubicBezTo>
                <a:lnTo>
                  <a:pt x="1486787" y="0"/>
                </a:lnTo>
                <a:cubicBezTo>
                  <a:pt x="1555367" y="0"/>
                  <a:pt x="1611247" y="55880"/>
                  <a:pt x="1611247" y="124460"/>
                </a:cubicBezTo>
                <a:lnTo>
                  <a:pt x="1611247" y="1504215"/>
                </a:lnTo>
                <a:cubicBezTo>
                  <a:pt x="1611247" y="1572795"/>
                  <a:pt x="1555367" y="1628675"/>
                  <a:pt x="1486787" y="1628675"/>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5961694" y="3672211"/>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txBox="1"/>
          <p:nvPr/>
        </p:nvSpPr>
        <p:spPr>
          <a:xfrm>
            <a:off x="6549564" y="3919679"/>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CLASS</a:t>
            </a:r>
            <a:endParaRPr/>
          </a:p>
        </p:txBody>
      </p:sp>
      <p:sp>
        <p:nvSpPr>
          <p:cNvPr id="193" name="Google Shape;193;p5"/>
          <p:cNvSpPr txBox="1"/>
          <p:nvPr/>
        </p:nvSpPr>
        <p:spPr>
          <a:xfrm>
            <a:off x="5766440" y="4658098"/>
            <a:ext cx="2925314" cy="18573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is used to store information about the class in which the passenger wants to book the ticket like A - ac , C - class, E - economy (1A, 2A, 3A, SL, AC Chair (CC), 2S, FC, 3E.</a:t>
            </a:r>
            <a:endParaRPr/>
          </a:p>
        </p:txBody>
      </p:sp>
      <p:sp>
        <p:nvSpPr>
          <p:cNvPr id="194" name="Google Shape;194;p5"/>
          <p:cNvSpPr/>
          <p:nvPr/>
        </p:nvSpPr>
        <p:spPr>
          <a:xfrm>
            <a:off x="13621052" y="4468631"/>
            <a:ext cx="4347346" cy="2503495"/>
          </a:xfrm>
          <a:custGeom>
            <a:rect b="b" l="l" r="r" t="t"/>
            <a:pathLst>
              <a:path extrusionOk="0" h="1131633" w="1965093">
                <a:moveTo>
                  <a:pt x="1840633" y="1131633"/>
                </a:moveTo>
                <a:lnTo>
                  <a:pt x="124460" y="1131633"/>
                </a:lnTo>
                <a:cubicBezTo>
                  <a:pt x="55880" y="1131633"/>
                  <a:pt x="0" y="1075753"/>
                  <a:pt x="0" y="1007173"/>
                </a:cubicBezTo>
                <a:lnTo>
                  <a:pt x="0" y="124460"/>
                </a:lnTo>
                <a:cubicBezTo>
                  <a:pt x="0" y="55880"/>
                  <a:pt x="55880" y="0"/>
                  <a:pt x="124460" y="0"/>
                </a:cubicBezTo>
                <a:lnTo>
                  <a:pt x="1840633" y="0"/>
                </a:lnTo>
                <a:cubicBezTo>
                  <a:pt x="1909213" y="0"/>
                  <a:pt x="1965093" y="55880"/>
                  <a:pt x="1965093" y="124460"/>
                </a:cubicBezTo>
                <a:lnTo>
                  <a:pt x="1965093" y="1007173"/>
                </a:lnTo>
                <a:cubicBezTo>
                  <a:pt x="1965093" y="1075753"/>
                  <a:pt x="1909213" y="1131633"/>
                  <a:pt x="1840633" y="1131633"/>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14532232" y="4771809"/>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txBox="1"/>
          <p:nvPr/>
        </p:nvSpPr>
        <p:spPr>
          <a:xfrm>
            <a:off x="15120102" y="5019277"/>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WALLET</a:t>
            </a:r>
            <a:endParaRPr/>
          </a:p>
        </p:txBody>
      </p:sp>
      <p:sp>
        <p:nvSpPr>
          <p:cNvPr id="197" name="Google Shape;197;p5"/>
          <p:cNvSpPr txBox="1"/>
          <p:nvPr/>
        </p:nvSpPr>
        <p:spPr>
          <a:xfrm>
            <a:off x="13981784" y="5557689"/>
            <a:ext cx="3636901" cy="1323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 This table holds data for the amount that the user has in its account and this amount will get reduced or added in case of cancellation to book another ticket. </a:t>
            </a:r>
            <a:endParaRPr/>
          </a:p>
        </p:txBody>
      </p:sp>
      <p:sp>
        <p:nvSpPr>
          <p:cNvPr id="198" name="Google Shape;198;p5"/>
          <p:cNvSpPr/>
          <p:nvPr/>
        </p:nvSpPr>
        <p:spPr>
          <a:xfrm>
            <a:off x="1007795" y="6881664"/>
            <a:ext cx="3564538" cy="3119601"/>
          </a:xfrm>
          <a:custGeom>
            <a:rect b="b" l="l" r="r" t="t"/>
            <a:pathLst>
              <a:path extrusionOk="0" h="1410126" w="1611247">
                <a:moveTo>
                  <a:pt x="1486787" y="1410126"/>
                </a:moveTo>
                <a:lnTo>
                  <a:pt x="124460" y="1410126"/>
                </a:lnTo>
                <a:cubicBezTo>
                  <a:pt x="55880" y="1410126"/>
                  <a:pt x="0" y="1354246"/>
                  <a:pt x="0" y="1285666"/>
                </a:cubicBezTo>
                <a:lnTo>
                  <a:pt x="0" y="124460"/>
                </a:lnTo>
                <a:cubicBezTo>
                  <a:pt x="0" y="55880"/>
                  <a:pt x="55880" y="0"/>
                  <a:pt x="124460" y="0"/>
                </a:cubicBezTo>
                <a:lnTo>
                  <a:pt x="1486787" y="0"/>
                </a:lnTo>
                <a:cubicBezTo>
                  <a:pt x="1555367" y="0"/>
                  <a:pt x="1611247" y="55880"/>
                  <a:pt x="1611247" y="124460"/>
                </a:cubicBezTo>
                <a:lnTo>
                  <a:pt x="1611247" y="1285666"/>
                </a:lnTo>
                <a:cubicBezTo>
                  <a:pt x="1611247" y="1354246"/>
                  <a:pt x="1555367" y="1410126"/>
                  <a:pt x="1486787" y="1410126"/>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1553837" y="7184843"/>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txBox="1"/>
          <p:nvPr/>
        </p:nvSpPr>
        <p:spPr>
          <a:xfrm>
            <a:off x="2038787" y="7432311"/>
            <a:ext cx="1693588"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TRANSACTION</a:t>
            </a:r>
            <a:endParaRPr/>
          </a:p>
        </p:txBody>
      </p:sp>
      <p:sp>
        <p:nvSpPr>
          <p:cNvPr id="201" name="Google Shape;201;p5"/>
          <p:cNvSpPr txBox="1"/>
          <p:nvPr/>
        </p:nvSpPr>
        <p:spPr>
          <a:xfrm>
            <a:off x="1331813" y="7981433"/>
            <a:ext cx="2925314" cy="18573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tells us how the transaction for the ticket booking was done, what method was used like upi or credit card and the status of payment whether it is completed or not.</a:t>
            </a:r>
            <a:endParaRPr/>
          </a:p>
        </p:txBody>
      </p:sp>
      <p:sp>
        <p:nvSpPr>
          <p:cNvPr id="202" name="Google Shape;202;p5"/>
          <p:cNvSpPr/>
          <p:nvPr/>
        </p:nvSpPr>
        <p:spPr>
          <a:xfrm>
            <a:off x="9780289" y="3890061"/>
            <a:ext cx="3564538" cy="2926687"/>
          </a:xfrm>
          <a:custGeom>
            <a:rect b="b" l="l" r="r" t="t"/>
            <a:pathLst>
              <a:path extrusionOk="0" h="1322925" w="1611247">
                <a:moveTo>
                  <a:pt x="1486787" y="1322925"/>
                </a:moveTo>
                <a:lnTo>
                  <a:pt x="124460" y="1322925"/>
                </a:lnTo>
                <a:cubicBezTo>
                  <a:pt x="55880" y="1322925"/>
                  <a:pt x="0" y="1267045"/>
                  <a:pt x="0" y="1198465"/>
                </a:cubicBezTo>
                <a:lnTo>
                  <a:pt x="0" y="124460"/>
                </a:lnTo>
                <a:cubicBezTo>
                  <a:pt x="0" y="55880"/>
                  <a:pt x="55880" y="0"/>
                  <a:pt x="124460" y="0"/>
                </a:cubicBezTo>
                <a:lnTo>
                  <a:pt x="1486787" y="0"/>
                </a:lnTo>
                <a:cubicBezTo>
                  <a:pt x="1555367" y="0"/>
                  <a:pt x="1611247" y="55880"/>
                  <a:pt x="1611247" y="124460"/>
                </a:cubicBezTo>
                <a:lnTo>
                  <a:pt x="1611247" y="1198465"/>
                </a:lnTo>
                <a:cubicBezTo>
                  <a:pt x="1611247" y="1267045"/>
                  <a:pt x="1555367" y="1322925"/>
                  <a:pt x="1486787" y="1322925"/>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10320024" y="4029548"/>
            <a:ext cx="2481266" cy="979380"/>
          </a:xfrm>
          <a:custGeom>
            <a:rect b="b" l="l" r="r" t="t"/>
            <a:pathLst>
              <a:path extrusionOk="0" h="956639" w="2423652">
                <a:moveTo>
                  <a:pt x="2299192" y="956639"/>
                </a:moveTo>
                <a:lnTo>
                  <a:pt x="124460" y="956639"/>
                </a:lnTo>
                <a:cubicBezTo>
                  <a:pt x="55880" y="956639"/>
                  <a:pt x="0" y="900759"/>
                  <a:pt x="0" y="832179"/>
                </a:cubicBezTo>
                <a:lnTo>
                  <a:pt x="0" y="124460"/>
                </a:lnTo>
                <a:cubicBezTo>
                  <a:pt x="0" y="55880"/>
                  <a:pt x="55880" y="0"/>
                  <a:pt x="124460" y="0"/>
                </a:cubicBezTo>
                <a:lnTo>
                  <a:pt x="2299192" y="0"/>
                </a:lnTo>
                <a:cubicBezTo>
                  <a:pt x="2367772" y="0"/>
                  <a:pt x="2423652" y="55880"/>
                  <a:pt x="2423652" y="124460"/>
                </a:cubicBezTo>
                <a:lnTo>
                  <a:pt x="2423652" y="832179"/>
                </a:lnTo>
                <a:cubicBezTo>
                  <a:pt x="2423652" y="900759"/>
                  <a:pt x="2367772" y="956639"/>
                  <a:pt x="2299192" y="956639"/>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txBox="1"/>
          <p:nvPr/>
        </p:nvSpPr>
        <p:spPr>
          <a:xfrm>
            <a:off x="10613958" y="4115378"/>
            <a:ext cx="1893396" cy="7886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PASSENGER CONTACT INFORMATION</a:t>
            </a:r>
            <a:endParaRPr/>
          </a:p>
        </p:txBody>
      </p:sp>
      <p:sp>
        <p:nvSpPr>
          <p:cNvPr id="205" name="Google Shape;205;p5"/>
          <p:cNvSpPr txBox="1"/>
          <p:nvPr/>
        </p:nvSpPr>
        <p:spPr>
          <a:xfrm>
            <a:off x="10097999" y="5079654"/>
            <a:ext cx="2925314" cy="15906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will be used for storing passenger’s personal data like mobile no and email id which can be used for contacting them in case of any announcement.</a:t>
            </a:r>
            <a:endParaRPr/>
          </a:p>
        </p:txBody>
      </p:sp>
      <p:sp>
        <p:nvSpPr>
          <p:cNvPr id="206" name="Google Shape;206;p5"/>
          <p:cNvSpPr/>
          <p:nvPr/>
        </p:nvSpPr>
        <p:spPr>
          <a:xfrm rot="-5400000">
            <a:off x="-1145377" y="4261881"/>
            <a:ext cx="2909928" cy="838481"/>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txBox="1"/>
          <p:nvPr/>
        </p:nvSpPr>
        <p:spPr>
          <a:xfrm rot="-5400000">
            <a:off x="-488093" y="4411016"/>
            <a:ext cx="1557261" cy="435836"/>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FFF9F4"/>
                </a:solidFill>
                <a:latin typeface="Nunito Sans"/>
                <a:ea typeface="Nunito Sans"/>
                <a:cs typeface="Nunito Sans"/>
                <a:sym typeface="Nunito Sans"/>
              </a:rPr>
              <a:t>TABLES</a:t>
            </a:r>
            <a:endParaRPr/>
          </a:p>
        </p:txBody>
      </p:sp>
      <p:sp>
        <p:nvSpPr>
          <p:cNvPr id="208" name="Google Shape;208;p5"/>
          <p:cNvSpPr txBox="1"/>
          <p:nvPr/>
        </p:nvSpPr>
        <p:spPr>
          <a:xfrm>
            <a:off x="2137301" y="3919679"/>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FEEDBACK</a:t>
            </a:r>
            <a:endParaRPr/>
          </a:p>
        </p:txBody>
      </p:sp>
      <p:sp>
        <p:nvSpPr>
          <p:cNvPr id="209" name="Google Shape;209;p5"/>
          <p:cNvSpPr txBox="1"/>
          <p:nvPr/>
        </p:nvSpPr>
        <p:spPr>
          <a:xfrm>
            <a:off x="1327407" y="4772398"/>
            <a:ext cx="2925314" cy="1057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will have feedback about the train. The feedback will be taken from the user.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F4"/>
        </a:solidFill>
      </p:bgPr>
    </p:bg>
    <p:spTree>
      <p:nvGrpSpPr>
        <p:cNvPr id="213" name="Shape 213"/>
        <p:cNvGrpSpPr/>
        <p:nvPr/>
      </p:nvGrpSpPr>
      <p:grpSpPr>
        <a:xfrm>
          <a:off x="0" y="0"/>
          <a:ext cx="0" cy="0"/>
          <a:chOff x="0" y="0"/>
          <a:chExt cx="0" cy="0"/>
        </a:xfrm>
      </p:grpSpPr>
      <p:sp>
        <p:nvSpPr>
          <p:cNvPr id="214" name="Google Shape;214;p6"/>
          <p:cNvSpPr/>
          <p:nvPr/>
        </p:nvSpPr>
        <p:spPr>
          <a:xfrm>
            <a:off x="0" y="-768846"/>
            <a:ext cx="18288003" cy="6065119"/>
          </a:xfrm>
          <a:custGeom>
            <a:rect b="b" l="l" r="r" t="t"/>
            <a:pathLst>
              <a:path extrusionOk="0" h="2196232" w="6622244">
                <a:moveTo>
                  <a:pt x="6497783" y="2196232"/>
                </a:moveTo>
                <a:lnTo>
                  <a:pt x="124460" y="2196232"/>
                </a:lnTo>
                <a:cubicBezTo>
                  <a:pt x="55880" y="2196232"/>
                  <a:pt x="0" y="2140352"/>
                  <a:pt x="0" y="2071772"/>
                </a:cubicBezTo>
                <a:lnTo>
                  <a:pt x="0" y="124460"/>
                </a:lnTo>
                <a:cubicBezTo>
                  <a:pt x="0" y="55880"/>
                  <a:pt x="55880" y="0"/>
                  <a:pt x="124460" y="0"/>
                </a:cubicBezTo>
                <a:lnTo>
                  <a:pt x="6497784" y="0"/>
                </a:lnTo>
                <a:cubicBezTo>
                  <a:pt x="6566364" y="0"/>
                  <a:pt x="6622244" y="55880"/>
                  <a:pt x="6622244" y="124460"/>
                </a:cubicBezTo>
                <a:lnTo>
                  <a:pt x="6622244" y="2071772"/>
                </a:lnTo>
                <a:cubicBezTo>
                  <a:pt x="6622244" y="2140352"/>
                  <a:pt x="6566364" y="2196232"/>
                  <a:pt x="6497784" y="2196232"/>
                </a:cubicBezTo>
                <a:close/>
              </a:path>
            </a:pathLst>
          </a:custGeom>
          <a:solidFill>
            <a:srgbClr val="225A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
          <p:cNvSpPr/>
          <p:nvPr/>
        </p:nvSpPr>
        <p:spPr>
          <a:xfrm>
            <a:off x="971550" y="503998"/>
            <a:ext cx="3564538" cy="2250499"/>
          </a:xfrm>
          <a:custGeom>
            <a:rect b="b" l="l" r="r" t="t"/>
            <a:pathLst>
              <a:path extrusionOk="0" h="1017274" w="1611247">
                <a:moveTo>
                  <a:pt x="1486787" y="1017274"/>
                </a:moveTo>
                <a:lnTo>
                  <a:pt x="124460" y="1017274"/>
                </a:lnTo>
                <a:cubicBezTo>
                  <a:pt x="55880" y="1017274"/>
                  <a:pt x="0" y="961394"/>
                  <a:pt x="0" y="892814"/>
                </a:cubicBezTo>
                <a:lnTo>
                  <a:pt x="0" y="124460"/>
                </a:lnTo>
                <a:cubicBezTo>
                  <a:pt x="0" y="55880"/>
                  <a:pt x="55880" y="0"/>
                  <a:pt x="124460" y="0"/>
                </a:cubicBezTo>
                <a:lnTo>
                  <a:pt x="1486787" y="0"/>
                </a:lnTo>
                <a:cubicBezTo>
                  <a:pt x="1555367" y="0"/>
                  <a:pt x="1611247" y="55880"/>
                  <a:pt x="1611247" y="124460"/>
                </a:cubicBezTo>
                <a:lnTo>
                  <a:pt x="1611247" y="892814"/>
                </a:lnTo>
                <a:cubicBezTo>
                  <a:pt x="1611247" y="961394"/>
                  <a:pt x="1555367" y="1017274"/>
                  <a:pt x="1486787" y="1017274"/>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
          <p:cNvSpPr/>
          <p:nvPr/>
        </p:nvSpPr>
        <p:spPr>
          <a:xfrm>
            <a:off x="1517592" y="754958"/>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6"/>
          <p:cNvSpPr txBox="1"/>
          <p:nvPr/>
        </p:nvSpPr>
        <p:spPr>
          <a:xfrm>
            <a:off x="1997597" y="841930"/>
            <a:ext cx="1576121" cy="5219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TRAVEL INSURANCE</a:t>
            </a:r>
            <a:endParaRPr/>
          </a:p>
        </p:txBody>
      </p:sp>
      <p:sp>
        <p:nvSpPr>
          <p:cNvPr id="218" name="Google Shape;218;p6"/>
          <p:cNvSpPr txBox="1"/>
          <p:nvPr/>
        </p:nvSpPr>
        <p:spPr>
          <a:xfrm>
            <a:off x="1337295" y="1559282"/>
            <a:ext cx="2925314" cy="1057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holds data about the insurance money paid for travel through train while doing the reservation.</a:t>
            </a:r>
            <a:endParaRPr/>
          </a:p>
        </p:txBody>
      </p:sp>
      <p:sp>
        <p:nvSpPr>
          <p:cNvPr id="219" name="Google Shape;219;p6"/>
          <p:cNvSpPr/>
          <p:nvPr/>
        </p:nvSpPr>
        <p:spPr>
          <a:xfrm>
            <a:off x="9780289" y="7344158"/>
            <a:ext cx="7854101" cy="2377285"/>
          </a:xfrm>
          <a:custGeom>
            <a:rect b="b" l="l" r="r" t="t"/>
            <a:pathLst>
              <a:path extrusionOk="0" h="1074583" w="3550221">
                <a:moveTo>
                  <a:pt x="3425761" y="1074583"/>
                </a:moveTo>
                <a:lnTo>
                  <a:pt x="124460" y="1074583"/>
                </a:lnTo>
                <a:cubicBezTo>
                  <a:pt x="55880" y="1074583"/>
                  <a:pt x="0" y="1018703"/>
                  <a:pt x="0" y="950123"/>
                </a:cubicBezTo>
                <a:lnTo>
                  <a:pt x="0" y="124460"/>
                </a:lnTo>
                <a:cubicBezTo>
                  <a:pt x="0" y="55880"/>
                  <a:pt x="55880" y="0"/>
                  <a:pt x="124460" y="0"/>
                </a:cubicBezTo>
                <a:lnTo>
                  <a:pt x="3425761" y="0"/>
                </a:lnTo>
                <a:cubicBezTo>
                  <a:pt x="3494341" y="0"/>
                  <a:pt x="3550221" y="55880"/>
                  <a:pt x="3550221" y="124460"/>
                </a:cubicBezTo>
                <a:lnTo>
                  <a:pt x="3550221" y="950123"/>
                </a:lnTo>
                <a:cubicBezTo>
                  <a:pt x="3550221" y="1018703"/>
                  <a:pt x="3494341" y="1074583"/>
                  <a:pt x="3425761" y="1074583"/>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6"/>
          <p:cNvSpPr/>
          <p:nvPr/>
        </p:nvSpPr>
        <p:spPr>
          <a:xfrm>
            <a:off x="10153711" y="8061588"/>
            <a:ext cx="1796110" cy="961655"/>
          </a:xfrm>
          <a:custGeom>
            <a:rect b="b" l="l" r="r" t="t"/>
            <a:pathLst>
              <a:path extrusionOk="0" h="660400" w="1233448">
                <a:moveTo>
                  <a:pt x="1108988" y="660400"/>
                </a:moveTo>
                <a:lnTo>
                  <a:pt x="124460" y="660400"/>
                </a:lnTo>
                <a:cubicBezTo>
                  <a:pt x="55880" y="660400"/>
                  <a:pt x="0" y="604520"/>
                  <a:pt x="0" y="535940"/>
                </a:cubicBezTo>
                <a:lnTo>
                  <a:pt x="0" y="124460"/>
                </a:lnTo>
                <a:cubicBezTo>
                  <a:pt x="0" y="55880"/>
                  <a:pt x="55880" y="0"/>
                  <a:pt x="124460" y="0"/>
                </a:cubicBezTo>
                <a:lnTo>
                  <a:pt x="1108988" y="0"/>
                </a:lnTo>
                <a:cubicBezTo>
                  <a:pt x="1177568" y="0"/>
                  <a:pt x="1233448" y="55880"/>
                  <a:pt x="1233448" y="124460"/>
                </a:cubicBezTo>
                <a:lnTo>
                  <a:pt x="1233448" y="535940"/>
                </a:lnTo>
                <a:cubicBezTo>
                  <a:pt x="1233448" y="604520"/>
                  <a:pt x="1177568" y="660400"/>
                  <a:pt x="1108988" y="660400"/>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6"/>
          <p:cNvSpPr txBox="1"/>
          <p:nvPr/>
        </p:nvSpPr>
        <p:spPr>
          <a:xfrm>
            <a:off x="9781580" y="8422415"/>
            <a:ext cx="2540371"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AD</a:t>
            </a:r>
            <a:endParaRPr/>
          </a:p>
        </p:txBody>
      </p:sp>
      <p:sp>
        <p:nvSpPr>
          <p:cNvPr id="222" name="Google Shape;222;p6"/>
          <p:cNvSpPr txBox="1"/>
          <p:nvPr/>
        </p:nvSpPr>
        <p:spPr>
          <a:xfrm>
            <a:off x="12201389" y="7902350"/>
            <a:ext cx="5147959" cy="1323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basically stores data related to the vendors who are using trains for promoting their product and will say for how much duration will it be showing it ad and what will be the amount for the same.</a:t>
            </a:r>
            <a:endParaRPr/>
          </a:p>
        </p:txBody>
      </p:sp>
      <p:sp>
        <p:nvSpPr>
          <p:cNvPr id="223" name="Google Shape;223;p6"/>
          <p:cNvSpPr/>
          <p:nvPr/>
        </p:nvSpPr>
        <p:spPr>
          <a:xfrm>
            <a:off x="5367508" y="635056"/>
            <a:ext cx="3564538" cy="2467278"/>
          </a:xfrm>
          <a:custGeom>
            <a:rect b="b" l="l" r="r" t="t"/>
            <a:pathLst>
              <a:path extrusionOk="0" h="1115262" w="1611247">
                <a:moveTo>
                  <a:pt x="1486787" y="1115261"/>
                </a:moveTo>
                <a:lnTo>
                  <a:pt x="124460" y="1115261"/>
                </a:lnTo>
                <a:cubicBezTo>
                  <a:pt x="55880" y="1115261"/>
                  <a:pt x="0" y="1059381"/>
                  <a:pt x="0" y="990801"/>
                </a:cubicBezTo>
                <a:lnTo>
                  <a:pt x="0" y="124460"/>
                </a:lnTo>
                <a:cubicBezTo>
                  <a:pt x="0" y="55880"/>
                  <a:pt x="55880" y="0"/>
                  <a:pt x="124460" y="0"/>
                </a:cubicBezTo>
                <a:lnTo>
                  <a:pt x="1486787" y="0"/>
                </a:lnTo>
                <a:cubicBezTo>
                  <a:pt x="1555367" y="0"/>
                  <a:pt x="1611247" y="55880"/>
                  <a:pt x="1611247" y="124460"/>
                </a:cubicBezTo>
                <a:lnTo>
                  <a:pt x="1611247" y="990802"/>
                </a:lnTo>
                <a:cubicBezTo>
                  <a:pt x="1611247" y="1059382"/>
                  <a:pt x="1555367" y="1115262"/>
                  <a:pt x="1486787" y="1115262"/>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6"/>
          <p:cNvSpPr/>
          <p:nvPr/>
        </p:nvSpPr>
        <p:spPr>
          <a:xfrm>
            <a:off x="5913551" y="777347"/>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6"/>
          <p:cNvSpPr txBox="1"/>
          <p:nvPr/>
        </p:nvSpPr>
        <p:spPr>
          <a:xfrm>
            <a:off x="6501421" y="1024815"/>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OFFERS</a:t>
            </a:r>
            <a:endParaRPr/>
          </a:p>
        </p:txBody>
      </p:sp>
      <p:sp>
        <p:nvSpPr>
          <p:cNvPr id="226" name="Google Shape;226;p6"/>
          <p:cNvSpPr txBox="1"/>
          <p:nvPr/>
        </p:nvSpPr>
        <p:spPr>
          <a:xfrm>
            <a:off x="5691527" y="1615502"/>
            <a:ext cx="2925314" cy="1323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will store data about various offers that the registered user can get and till what time will the offer be valid within the end date.</a:t>
            </a:r>
            <a:endParaRPr/>
          </a:p>
        </p:txBody>
      </p:sp>
      <p:sp>
        <p:nvSpPr>
          <p:cNvPr id="227" name="Google Shape;227;p6"/>
          <p:cNvSpPr/>
          <p:nvPr/>
        </p:nvSpPr>
        <p:spPr>
          <a:xfrm>
            <a:off x="13981784" y="665923"/>
            <a:ext cx="3564538" cy="3516958"/>
          </a:xfrm>
          <a:custGeom>
            <a:rect b="b" l="l" r="r" t="t"/>
            <a:pathLst>
              <a:path extrusionOk="0" h="1589740" w="1611247">
                <a:moveTo>
                  <a:pt x="1486787" y="1589740"/>
                </a:moveTo>
                <a:lnTo>
                  <a:pt x="124460" y="1589740"/>
                </a:lnTo>
                <a:cubicBezTo>
                  <a:pt x="55880" y="1589740"/>
                  <a:pt x="0" y="1533860"/>
                  <a:pt x="0" y="1465280"/>
                </a:cubicBezTo>
                <a:lnTo>
                  <a:pt x="0" y="124460"/>
                </a:lnTo>
                <a:cubicBezTo>
                  <a:pt x="0" y="55880"/>
                  <a:pt x="55880" y="0"/>
                  <a:pt x="124460" y="0"/>
                </a:cubicBezTo>
                <a:lnTo>
                  <a:pt x="1486787" y="0"/>
                </a:lnTo>
                <a:cubicBezTo>
                  <a:pt x="1555367" y="0"/>
                  <a:pt x="1611247" y="55880"/>
                  <a:pt x="1611247" y="124460"/>
                </a:cubicBezTo>
                <a:lnTo>
                  <a:pt x="1611247" y="1465280"/>
                </a:lnTo>
                <a:cubicBezTo>
                  <a:pt x="1611247" y="1533860"/>
                  <a:pt x="1555367" y="1589740"/>
                  <a:pt x="1486787" y="1589740"/>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6"/>
          <p:cNvSpPr/>
          <p:nvPr/>
        </p:nvSpPr>
        <p:spPr>
          <a:xfrm>
            <a:off x="14527826" y="826226"/>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6"/>
          <p:cNvSpPr txBox="1"/>
          <p:nvPr/>
        </p:nvSpPr>
        <p:spPr>
          <a:xfrm>
            <a:off x="14971922" y="1073695"/>
            <a:ext cx="1663189"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GOODS</a:t>
            </a:r>
            <a:endParaRPr/>
          </a:p>
        </p:txBody>
      </p:sp>
      <p:sp>
        <p:nvSpPr>
          <p:cNvPr id="230" name="Google Shape;230;p6"/>
          <p:cNvSpPr txBox="1"/>
          <p:nvPr/>
        </p:nvSpPr>
        <p:spPr>
          <a:xfrm>
            <a:off x="14301396" y="2024382"/>
            <a:ext cx="2925314" cy="1323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will have details about the goods if any passenger wants to send it via train and what will be the cost of it.</a:t>
            </a:r>
            <a:endParaRPr/>
          </a:p>
        </p:txBody>
      </p:sp>
      <p:sp>
        <p:nvSpPr>
          <p:cNvPr id="231" name="Google Shape;231;p6"/>
          <p:cNvSpPr/>
          <p:nvPr/>
        </p:nvSpPr>
        <p:spPr>
          <a:xfrm>
            <a:off x="9725367" y="678758"/>
            <a:ext cx="3564538" cy="2669599"/>
          </a:xfrm>
          <a:custGeom>
            <a:rect b="b" l="l" r="r" t="t"/>
            <a:pathLst>
              <a:path extrusionOk="0" h="1206716" w="1611247">
                <a:moveTo>
                  <a:pt x="1486787" y="1206716"/>
                </a:moveTo>
                <a:lnTo>
                  <a:pt x="124460" y="1206716"/>
                </a:lnTo>
                <a:cubicBezTo>
                  <a:pt x="55880" y="1206716"/>
                  <a:pt x="0" y="1150836"/>
                  <a:pt x="0" y="1082256"/>
                </a:cubicBezTo>
                <a:lnTo>
                  <a:pt x="0" y="124460"/>
                </a:lnTo>
                <a:cubicBezTo>
                  <a:pt x="0" y="55880"/>
                  <a:pt x="55880" y="0"/>
                  <a:pt x="124460" y="0"/>
                </a:cubicBezTo>
                <a:lnTo>
                  <a:pt x="1486787" y="0"/>
                </a:lnTo>
                <a:cubicBezTo>
                  <a:pt x="1555367" y="0"/>
                  <a:pt x="1611247" y="55880"/>
                  <a:pt x="1611247" y="124460"/>
                </a:cubicBezTo>
                <a:lnTo>
                  <a:pt x="1611247" y="1082256"/>
                </a:lnTo>
                <a:cubicBezTo>
                  <a:pt x="1611247" y="1150836"/>
                  <a:pt x="1555367" y="1206716"/>
                  <a:pt x="1486787" y="1206716"/>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6"/>
          <p:cNvSpPr/>
          <p:nvPr/>
        </p:nvSpPr>
        <p:spPr>
          <a:xfrm>
            <a:off x="10271409" y="834793"/>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6"/>
          <p:cNvSpPr txBox="1"/>
          <p:nvPr/>
        </p:nvSpPr>
        <p:spPr>
          <a:xfrm>
            <a:off x="10859279" y="1082261"/>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DRIVER</a:t>
            </a:r>
            <a:endParaRPr/>
          </a:p>
        </p:txBody>
      </p:sp>
      <p:sp>
        <p:nvSpPr>
          <p:cNvPr id="234" name="Google Shape;234;p6"/>
          <p:cNvSpPr txBox="1"/>
          <p:nvPr/>
        </p:nvSpPr>
        <p:spPr>
          <a:xfrm>
            <a:off x="10049385" y="1568807"/>
            <a:ext cx="2925314" cy="15906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contains all the details of the train's driver like his name, what is the wage that they will receive and how many days they worked on which train etc.</a:t>
            </a:r>
            <a:endParaRPr/>
          </a:p>
        </p:txBody>
      </p:sp>
      <p:sp>
        <p:nvSpPr>
          <p:cNvPr id="235" name="Google Shape;235;p6"/>
          <p:cNvSpPr/>
          <p:nvPr/>
        </p:nvSpPr>
        <p:spPr>
          <a:xfrm>
            <a:off x="1003388" y="3369032"/>
            <a:ext cx="3564538" cy="3279793"/>
          </a:xfrm>
          <a:custGeom>
            <a:rect b="b" l="l" r="r" t="t"/>
            <a:pathLst>
              <a:path extrusionOk="0" h="1482536" w="1611247">
                <a:moveTo>
                  <a:pt x="1486787" y="1482535"/>
                </a:moveTo>
                <a:lnTo>
                  <a:pt x="124460" y="1482535"/>
                </a:lnTo>
                <a:cubicBezTo>
                  <a:pt x="55880" y="1482535"/>
                  <a:pt x="0" y="1426655"/>
                  <a:pt x="0" y="1358075"/>
                </a:cubicBezTo>
                <a:lnTo>
                  <a:pt x="0" y="124460"/>
                </a:lnTo>
                <a:cubicBezTo>
                  <a:pt x="0" y="55880"/>
                  <a:pt x="55880" y="0"/>
                  <a:pt x="124460" y="0"/>
                </a:cubicBezTo>
                <a:lnTo>
                  <a:pt x="1486787" y="0"/>
                </a:lnTo>
                <a:cubicBezTo>
                  <a:pt x="1555367" y="0"/>
                  <a:pt x="1611247" y="55880"/>
                  <a:pt x="1611247" y="124460"/>
                </a:cubicBezTo>
                <a:lnTo>
                  <a:pt x="1611247" y="1358076"/>
                </a:lnTo>
                <a:cubicBezTo>
                  <a:pt x="1611247" y="1426656"/>
                  <a:pt x="1555367" y="1482536"/>
                  <a:pt x="1486787" y="1482536"/>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a:off x="1549431" y="3672211"/>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txBox="1"/>
          <p:nvPr/>
        </p:nvSpPr>
        <p:spPr>
          <a:xfrm>
            <a:off x="2137301" y="3919679"/>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SHIFT</a:t>
            </a:r>
            <a:endParaRPr/>
          </a:p>
        </p:txBody>
      </p:sp>
      <p:sp>
        <p:nvSpPr>
          <p:cNvPr id="238" name="Google Shape;238;p6"/>
          <p:cNvSpPr txBox="1"/>
          <p:nvPr/>
        </p:nvSpPr>
        <p:spPr>
          <a:xfrm>
            <a:off x="1422925" y="4812954"/>
            <a:ext cx="2925314" cy="1057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has a mapping of shift that they will receive like if it is morning shift with a particular period of time.</a:t>
            </a:r>
            <a:endParaRPr/>
          </a:p>
        </p:txBody>
      </p:sp>
      <p:sp>
        <p:nvSpPr>
          <p:cNvPr id="239" name="Google Shape;239;p6"/>
          <p:cNvSpPr/>
          <p:nvPr/>
        </p:nvSpPr>
        <p:spPr>
          <a:xfrm>
            <a:off x="5446828" y="7332653"/>
            <a:ext cx="3564538" cy="2668612"/>
          </a:xfrm>
          <a:custGeom>
            <a:rect b="b" l="l" r="r" t="t"/>
            <a:pathLst>
              <a:path extrusionOk="0" h="1206270" w="1611247">
                <a:moveTo>
                  <a:pt x="1486787" y="1206270"/>
                </a:moveTo>
                <a:lnTo>
                  <a:pt x="124460" y="1206270"/>
                </a:lnTo>
                <a:cubicBezTo>
                  <a:pt x="55880" y="1206270"/>
                  <a:pt x="0" y="1150390"/>
                  <a:pt x="0" y="1081810"/>
                </a:cubicBezTo>
                <a:lnTo>
                  <a:pt x="0" y="124460"/>
                </a:lnTo>
                <a:cubicBezTo>
                  <a:pt x="0" y="55880"/>
                  <a:pt x="55880" y="0"/>
                  <a:pt x="124460" y="0"/>
                </a:cubicBezTo>
                <a:lnTo>
                  <a:pt x="1486787" y="0"/>
                </a:lnTo>
                <a:cubicBezTo>
                  <a:pt x="1555367" y="0"/>
                  <a:pt x="1611247" y="55880"/>
                  <a:pt x="1611247" y="124460"/>
                </a:cubicBezTo>
                <a:lnTo>
                  <a:pt x="1611247" y="1081810"/>
                </a:lnTo>
                <a:cubicBezTo>
                  <a:pt x="1611247" y="1150390"/>
                  <a:pt x="1555367" y="1206270"/>
                  <a:pt x="1486787" y="1206270"/>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a:off x="5992870" y="7529856"/>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txBox="1"/>
          <p:nvPr/>
        </p:nvSpPr>
        <p:spPr>
          <a:xfrm>
            <a:off x="6339496" y="7777324"/>
            <a:ext cx="1893396"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PANTRY</a:t>
            </a:r>
            <a:endParaRPr/>
          </a:p>
        </p:txBody>
      </p:sp>
      <p:sp>
        <p:nvSpPr>
          <p:cNvPr id="242" name="Google Shape;242;p6"/>
          <p:cNvSpPr txBox="1"/>
          <p:nvPr/>
        </p:nvSpPr>
        <p:spPr>
          <a:xfrm>
            <a:off x="5770846" y="8304615"/>
            <a:ext cx="2925314" cy="15906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will have a mapping of the pantry with the train and which contractor is providing the food.</a:t>
            </a:r>
            <a:endParaRPr/>
          </a:p>
          <a:p>
            <a:pPr indent="0" lvl="0" marL="0" marR="0" rtl="0" algn="l">
              <a:lnSpc>
                <a:spcPct val="120000"/>
              </a:lnSpc>
              <a:spcBef>
                <a:spcPts val="0"/>
              </a:spcBef>
              <a:spcAft>
                <a:spcPts val="0"/>
              </a:spcAft>
              <a:buNone/>
            </a:pPr>
            <a:r>
              <a:t/>
            </a:r>
            <a:endParaRPr b="0" i="0" sz="1800" u="none" cap="none" strike="noStrike">
              <a:solidFill>
                <a:srgbClr val="161C29"/>
              </a:solidFill>
              <a:latin typeface="Nunito Sans"/>
              <a:ea typeface="Nunito Sans"/>
              <a:cs typeface="Nunito Sans"/>
              <a:sym typeface="Nunito Sans"/>
            </a:endParaRPr>
          </a:p>
        </p:txBody>
      </p:sp>
      <p:sp>
        <p:nvSpPr>
          <p:cNvPr id="243" name="Google Shape;243;p6"/>
          <p:cNvSpPr/>
          <p:nvPr/>
        </p:nvSpPr>
        <p:spPr>
          <a:xfrm>
            <a:off x="5415651" y="3369032"/>
            <a:ext cx="3564538" cy="3603093"/>
          </a:xfrm>
          <a:custGeom>
            <a:rect b="b" l="l" r="r" t="t"/>
            <a:pathLst>
              <a:path extrusionOk="0" h="1628675" w="1611247">
                <a:moveTo>
                  <a:pt x="1486787" y="1628675"/>
                </a:moveTo>
                <a:lnTo>
                  <a:pt x="124460" y="1628675"/>
                </a:lnTo>
                <a:cubicBezTo>
                  <a:pt x="55880" y="1628675"/>
                  <a:pt x="0" y="1572795"/>
                  <a:pt x="0" y="1504215"/>
                </a:cubicBezTo>
                <a:lnTo>
                  <a:pt x="0" y="124460"/>
                </a:lnTo>
                <a:cubicBezTo>
                  <a:pt x="0" y="55880"/>
                  <a:pt x="55880" y="0"/>
                  <a:pt x="124460" y="0"/>
                </a:cubicBezTo>
                <a:lnTo>
                  <a:pt x="1486787" y="0"/>
                </a:lnTo>
                <a:cubicBezTo>
                  <a:pt x="1555367" y="0"/>
                  <a:pt x="1611247" y="55880"/>
                  <a:pt x="1611247" y="124460"/>
                </a:cubicBezTo>
                <a:lnTo>
                  <a:pt x="1611247" y="1504215"/>
                </a:lnTo>
                <a:cubicBezTo>
                  <a:pt x="1611247" y="1572795"/>
                  <a:pt x="1555367" y="1628675"/>
                  <a:pt x="1486787" y="1628675"/>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6"/>
          <p:cNvSpPr/>
          <p:nvPr/>
        </p:nvSpPr>
        <p:spPr>
          <a:xfrm>
            <a:off x="5961694" y="3672211"/>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txBox="1"/>
          <p:nvPr/>
        </p:nvSpPr>
        <p:spPr>
          <a:xfrm>
            <a:off x="6549564" y="3919679"/>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PLATFORM </a:t>
            </a:r>
            <a:endParaRPr/>
          </a:p>
        </p:txBody>
      </p:sp>
      <p:sp>
        <p:nvSpPr>
          <p:cNvPr id="246" name="Google Shape;246;p6"/>
          <p:cNvSpPr txBox="1"/>
          <p:nvPr/>
        </p:nvSpPr>
        <p:spPr>
          <a:xfrm>
            <a:off x="5823537" y="4791448"/>
            <a:ext cx="2925314" cy="1323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will have mapping of which train will be arriving or departing at which platform in the station.</a:t>
            </a:r>
            <a:endParaRPr/>
          </a:p>
        </p:txBody>
      </p:sp>
      <p:sp>
        <p:nvSpPr>
          <p:cNvPr id="247" name="Google Shape;247;p6"/>
          <p:cNvSpPr/>
          <p:nvPr/>
        </p:nvSpPr>
        <p:spPr>
          <a:xfrm>
            <a:off x="13986190" y="4468631"/>
            <a:ext cx="3564538" cy="2377285"/>
          </a:xfrm>
          <a:custGeom>
            <a:rect b="b" l="l" r="r" t="t"/>
            <a:pathLst>
              <a:path extrusionOk="0" h="1074583" w="1611247">
                <a:moveTo>
                  <a:pt x="1486787" y="1074583"/>
                </a:moveTo>
                <a:lnTo>
                  <a:pt x="124460" y="1074583"/>
                </a:lnTo>
                <a:cubicBezTo>
                  <a:pt x="55880" y="1074583"/>
                  <a:pt x="0" y="1018703"/>
                  <a:pt x="0" y="950123"/>
                </a:cubicBezTo>
                <a:lnTo>
                  <a:pt x="0" y="124460"/>
                </a:lnTo>
                <a:cubicBezTo>
                  <a:pt x="0" y="55880"/>
                  <a:pt x="55880" y="0"/>
                  <a:pt x="124460" y="0"/>
                </a:cubicBezTo>
                <a:lnTo>
                  <a:pt x="1486787" y="0"/>
                </a:lnTo>
                <a:cubicBezTo>
                  <a:pt x="1555367" y="0"/>
                  <a:pt x="1611247" y="55880"/>
                  <a:pt x="1611247" y="124460"/>
                </a:cubicBezTo>
                <a:lnTo>
                  <a:pt x="1611247" y="950123"/>
                </a:lnTo>
                <a:cubicBezTo>
                  <a:pt x="1611247" y="1018703"/>
                  <a:pt x="1555367" y="1074583"/>
                  <a:pt x="1486787" y="1074583"/>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14532232" y="4771809"/>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txBox="1"/>
          <p:nvPr/>
        </p:nvSpPr>
        <p:spPr>
          <a:xfrm>
            <a:off x="15120102" y="5019277"/>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SALARY</a:t>
            </a:r>
            <a:endParaRPr/>
          </a:p>
        </p:txBody>
      </p:sp>
      <p:sp>
        <p:nvSpPr>
          <p:cNvPr id="250" name="Google Shape;250;p6"/>
          <p:cNvSpPr txBox="1"/>
          <p:nvPr/>
        </p:nvSpPr>
        <p:spPr>
          <a:xfrm>
            <a:off x="14310208" y="5591548"/>
            <a:ext cx="2925314" cy="1057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will give the status of salary whether it is credited to the driver or staff with last_credited date.</a:t>
            </a:r>
            <a:endParaRPr/>
          </a:p>
        </p:txBody>
      </p:sp>
      <p:sp>
        <p:nvSpPr>
          <p:cNvPr id="251" name="Google Shape;251;p6"/>
          <p:cNvSpPr/>
          <p:nvPr/>
        </p:nvSpPr>
        <p:spPr>
          <a:xfrm>
            <a:off x="1007795" y="6881664"/>
            <a:ext cx="3564538" cy="3119601"/>
          </a:xfrm>
          <a:custGeom>
            <a:rect b="b" l="l" r="r" t="t"/>
            <a:pathLst>
              <a:path extrusionOk="0" h="1410126" w="1611247">
                <a:moveTo>
                  <a:pt x="1486787" y="1410126"/>
                </a:moveTo>
                <a:lnTo>
                  <a:pt x="124460" y="1410126"/>
                </a:lnTo>
                <a:cubicBezTo>
                  <a:pt x="55880" y="1410126"/>
                  <a:pt x="0" y="1354246"/>
                  <a:pt x="0" y="1285666"/>
                </a:cubicBezTo>
                <a:lnTo>
                  <a:pt x="0" y="124460"/>
                </a:lnTo>
                <a:cubicBezTo>
                  <a:pt x="0" y="55880"/>
                  <a:pt x="55880" y="0"/>
                  <a:pt x="124460" y="0"/>
                </a:cubicBezTo>
                <a:lnTo>
                  <a:pt x="1486787" y="0"/>
                </a:lnTo>
                <a:cubicBezTo>
                  <a:pt x="1555367" y="0"/>
                  <a:pt x="1611247" y="55880"/>
                  <a:pt x="1611247" y="124460"/>
                </a:cubicBezTo>
                <a:lnTo>
                  <a:pt x="1611247" y="1285666"/>
                </a:lnTo>
                <a:cubicBezTo>
                  <a:pt x="1611247" y="1354246"/>
                  <a:pt x="1555367" y="1410126"/>
                  <a:pt x="1486787" y="1410126"/>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1553837" y="7184843"/>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txBox="1"/>
          <p:nvPr/>
        </p:nvSpPr>
        <p:spPr>
          <a:xfrm>
            <a:off x="2038787" y="7432311"/>
            <a:ext cx="1693588"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STAFFS</a:t>
            </a:r>
            <a:endParaRPr/>
          </a:p>
        </p:txBody>
      </p:sp>
      <p:sp>
        <p:nvSpPr>
          <p:cNvPr id="254" name="Google Shape;254;p6"/>
          <p:cNvSpPr txBox="1"/>
          <p:nvPr/>
        </p:nvSpPr>
        <p:spPr>
          <a:xfrm>
            <a:off x="1337295" y="8099832"/>
            <a:ext cx="2925314" cy="15906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maps various staff members according to the station that they work on and which shift they will be working for that particular station.</a:t>
            </a:r>
            <a:endParaRPr/>
          </a:p>
        </p:txBody>
      </p:sp>
      <p:sp>
        <p:nvSpPr>
          <p:cNvPr id="255" name="Google Shape;255;p6"/>
          <p:cNvSpPr/>
          <p:nvPr/>
        </p:nvSpPr>
        <p:spPr>
          <a:xfrm>
            <a:off x="9780289" y="3890061"/>
            <a:ext cx="3564538" cy="2926687"/>
          </a:xfrm>
          <a:custGeom>
            <a:rect b="b" l="l" r="r" t="t"/>
            <a:pathLst>
              <a:path extrusionOk="0" h="1322925" w="1611247">
                <a:moveTo>
                  <a:pt x="1486787" y="1322925"/>
                </a:moveTo>
                <a:lnTo>
                  <a:pt x="124460" y="1322925"/>
                </a:lnTo>
                <a:cubicBezTo>
                  <a:pt x="55880" y="1322925"/>
                  <a:pt x="0" y="1267045"/>
                  <a:pt x="0" y="1198465"/>
                </a:cubicBezTo>
                <a:lnTo>
                  <a:pt x="0" y="124460"/>
                </a:lnTo>
                <a:cubicBezTo>
                  <a:pt x="0" y="55880"/>
                  <a:pt x="55880" y="0"/>
                  <a:pt x="124460" y="0"/>
                </a:cubicBezTo>
                <a:lnTo>
                  <a:pt x="1486787" y="0"/>
                </a:lnTo>
                <a:cubicBezTo>
                  <a:pt x="1555367" y="0"/>
                  <a:pt x="1611247" y="55880"/>
                  <a:pt x="1611247" y="124460"/>
                </a:cubicBezTo>
                <a:lnTo>
                  <a:pt x="1611247" y="1198465"/>
                </a:lnTo>
                <a:cubicBezTo>
                  <a:pt x="1611247" y="1267045"/>
                  <a:pt x="1555367" y="1322925"/>
                  <a:pt x="1486787" y="1322925"/>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10320024" y="4029548"/>
            <a:ext cx="2481266" cy="979380"/>
          </a:xfrm>
          <a:custGeom>
            <a:rect b="b" l="l" r="r" t="t"/>
            <a:pathLst>
              <a:path extrusionOk="0" h="956639" w="2423652">
                <a:moveTo>
                  <a:pt x="2299192" y="956639"/>
                </a:moveTo>
                <a:lnTo>
                  <a:pt x="124460" y="956639"/>
                </a:lnTo>
                <a:cubicBezTo>
                  <a:pt x="55880" y="956639"/>
                  <a:pt x="0" y="900759"/>
                  <a:pt x="0" y="832179"/>
                </a:cubicBezTo>
                <a:lnTo>
                  <a:pt x="0" y="124460"/>
                </a:lnTo>
                <a:cubicBezTo>
                  <a:pt x="0" y="55880"/>
                  <a:pt x="55880" y="0"/>
                  <a:pt x="124460" y="0"/>
                </a:cubicBezTo>
                <a:lnTo>
                  <a:pt x="2299192" y="0"/>
                </a:lnTo>
                <a:cubicBezTo>
                  <a:pt x="2367772" y="0"/>
                  <a:pt x="2423652" y="55880"/>
                  <a:pt x="2423652" y="124460"/>
                </a:cubicBezTo>
                <a:lnTo>
                  <a:pt x="2423652" y="832179"/>
                </a:lnTo>
                <a:cubicBezTo>
                  <a:pt x="2423652" y="900759"/>
                  <a:pt x="2367772" y="956639"/>
                  <a:pt x="2299192" y="956639"/>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txBox="1"/>
          <p:nvPr/>
        </p:nvSpPr>
        <p:spPr>
          <a:xfrm>
            <a:off x="10613958" y="4382078"/>
            <a:ext cx="1893396"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CONTRACT </a:t>
            </a:r>
            <a:endParaRPr/>
          </a:p>
        </p:txBody>
      </p:sp>
      <p:sp>
        <p:nvSpPr>
          <p:cNvPr id="258" name="Google Shape;258;p6"/>
          <p:cNvSpPr txBox="1"/>
          <p:nvPr/>
        </p:nvSpPr>
        <p:spPr>
          <a:xfrm>
            <a:off x="10099901" y="5346354"/>
            <a:ext cx="2925314" cy="1057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will have details about the contractor who is working in the pantry and its contact details.</a:t>
            </a:r>
            <a:endParaRPr/>
          </a:p>
        </p:txBody>
      </p:sp>
      <p:sp>
        <p:nvSpPr>
          <p:cNvPr id="259" name="Google Shape;259;p6"/>
          <p:cNvSpPr/>
          <p:nvPr/>
        </p:nvSpPr>
        <p:spPr>
          <a:xfrm rot="-5400000">
            <a:off x="-1145377" y="4261881"/>
            <a:ext cx="2909928" cy="838481"/>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txBox="1"/>
          <p:nvPr/>
        </p:nvSpPr>
        <p:spPr>
          <a:xfrm rot="-5400000">
            <a:off x="-488093" y="4411016"/>
            <a:ext cx="1557261" cy="435836"/>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FFF9F4"/>
                </a:solidFill>
                <a:latin typeface="Nunito Sans"/>
                <a:ea typeface="Nunito Sans"/>
                <a:cs typeface="Nunito Sans"/>
                <a:sym typeface="Nunito Sans"/>
              </a:rPr>
              <a:t>TABLES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F4"/>
        </a:solidFill>
      </p:bgPr>
    </p:bg>
    <p:spTree>
      <p:nvGrpSpPr>
        <p:cNvPr id="264" name="Shape 264"/>
        <p:cNvGrpSpPr/>
        <p:nvPr/>
      </p:nvGrpSpPr>
      <p:grpSpPr>
        <a:xfrm>
          <a:off x="0" y="0"/>
          <a:ext cx="0" cy="0"/>
          <a:chOff x="0" y="0"/>
          <a:chExt cx="0" cy="0"/>
        </a:xfrm>
      </p:grpSpPr>
      <p:sp>
        <p:nvSpPr>
          <p:cNvPr id="265" name="Google Shape;265;p7"/>
          <p:cNvSpPr/>
          <p:nvPr/>
        </p:nvSpPr>
        <p:spPr>
          <a:xfrm>
            <a:off x="0" y="-768846"/>
            <a:ext cx="18288003" cy="6065119"/>
          </a:xfrm>
          <a:custGeom>
            <a:rect b="b" l="l" r="r" t="t"/>
            <a:pathLst>
              <a:path extrusionOk="0" h="2196232" w="6622244">
                <a:moveTo>
                  <a:pt x="6497783" y="2196232"/>
                </a:moveTo>
                <a:lnTo>
                  <a:pt x="124460" y="2196232"/>
                </a:lnTo>
                <a:cubicBezTo>
                  <a:pt x="55880" y="2196232"/>
                  <a:pt x="0" y="2140352"/>
                  <a:pt x="0" y="2071772"/>
                </a:cubicBezTo>
                <a:lnTo>
                  <a:pt x="0" y="124460"/>
                </a:lnTo>
                <a:cubicBezTo>
                  <a:pt x="0" y="55880"/>
                  <a:pt x="55880" y="0"/>
                  <a:pt x="124460" y="0"/>
                </a:cubicBezTo>
                <a:lnTo>
                  <a:pt x="6497784" y="0"/>
                </a:lnTo>
                <a:cubicBezTo>
                  <a:pt x="6566364" y="0"/>
                  <a:pt x="6622244" y="55880"/>
                  <a:pt x="6622244" y="124460"/>
                </a:cubicBezTo>
                <a:lnTo>
                  <a:pt x="6622244" y="2071772"/>
                </a:lnTo>
                <a:cubicBezTo>
                  <a:pt x="6622244" y="2140352"/>
                  <a:pt x="6566364" y="2196232"/>
                  <a:pt x="6497784" y="2196232"/>
                </a:cubicBezTo>
                <a:close/>
              </a:path>
            </a:pathLst>
          </a:custGeom>
          <a:solidFill>
            <a:srgbClr val="225A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a:off x="971550" y="503998"/>
            <a:ext cx="3564538" cy="2250499"/>
          </a:xfrm>
          <a:custGeom>
            <a:rect b="b" l="l" r="r" t="t"/>
            <a:pathLst>
              <a:path extrusionOk="0" h="1017274" w="1611247">
                <a:moveTo>
                  <a:pt x="1486787" y="1017274"/>
                </a:moveTo>
                <a:lnTo>
                  <a:pt x="124460" y="1017274"/>
                </a:lnTo>
                <a:cubicBezTo>
                  <a:pt x="55880" y="1017274"/>
                  <a:pt x="0" y="961394"/>
                  <a:pt x="0" y="892814"/>
                </a:cubicBezTo>
                <a:lnTo>
                  <a:pt x="0" y="124460"/>
                </a:lnTo>
                <a:cubicBezTo>
                  <a:pt x="0" y="55880"/>
                  <a:pt x="55880" y="0"/>
                  <a:pt x="124460" y="0"/>
                </a:cubicBezTo>
                <a:lnTo>
                  <a:pt x="1486787" y="0"/>
                </a:lnTo>
                <a:cubicBezTo>
                  <a:pt x="1555367" y="0"/>
                  <a:pt x="1611247" y="55880"/>
                  <a:pt x="1611247" y="124460"/>
                </a:cubicBezTo>
                <a:lnTo>
                  <a:pt x="1611247" y="892814"/>
                </a:lnTo>
                <a:cubicBezTo>
                  <a:pt x="1611247" y="961394"/>
                  <a:pt x="1555367" y="1017274"/>
                  <a:pt x="1486787" y="1017274"/>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a:off x="1517592" y="754958"/>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txBox="1"/>
          <p:nvPr/>
        </p:nvSpPr>
        <p:spPr>
          <a:xfrm>
            <a:off x="1517592" y="841930"/>
            <a:ext cx="2430625" cy="5219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SOURCE DATE AND TIME OF THE TRAIN</a:t>
            </a:r>
            <a:endParaRPr/>
          </a:p>
        </p:txBody>
      </p:sp>
      <p:sp>
        <p:nvSpPr>
          <p:cNvPr id="269" name="Google Shape;269;p7"/>
          <p:cNvSpPr txBox="1"/>
          <p:nvPr/>
        </p:nvSpPr>
        <p:spPr>
          <a:xfrm>
            <a:off x="1337295" y="1559282"/>
            <a:ext cx="2925314" cy="1057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has data relating to timing at which the train will be arriving at the source station .</a:t>
            </a:r>
            <a:endParaRPr/>
          </a:p>
        </p:txBody>
      </p:sp>
      <p:sp>
        <p:nvSpPr>
          <p:cNvPr id="270" name="Google Shape;270;p7"/>
          <p:cNvSpPr/>
          <p:nvPr/>
        </p:nvSpPr>
        <p:spPr>
          <a:xfrm>
            <a:off x="5367508" y="635056"/>
            <a:ext cx="3564538" cy="2467278"/>
          </a:xfrm>
          <a:custGeom>
            <a:rect b="b" l="l" r="r" t="t"/>
            <a:pathLst>
              <a:path extrusionOk="0" h="1115262" w="1611247">
                <a:moveTo>
                  <a:pt x="1486787" y="1115261"/>
                </a:moveTo>
                <a:lnTo>
                  <a:pt x="124460" y="1115261"/>
                </a:lnTo>
                <a:cubicBezTo>
                  <a:pt x="55880" y="1115261"/>
                  <a:pt x="0" y="1059381"/>
                  <a:pt x="0" y="990801"/>
                </a:cubicBezTo>
                <a:lnTo>
                  <a:pt x="0" y="124460"/>
                </a:lnTo>
                <a:cubicBezTo>
                  <a:pt x="0" y="55880"/>
                  <a:pt x="55880" y="0"/>
                  <a:pt x="124460" y="0"/>
                </a:cubicBezTo>
                <a:lnTo>
                  <a:pt x="1486787" y="0"/>
                </a:lnTo>
                <a:cubicBezTo>
                  <a:pt x="1555367" y="0"/>
                  <a:pt x="1611247" y="55880"/>
                  <a:pt x="1611247" y="124460"/>
                </a:cubicBezTo>
                <a:lnTo>
                  <a:pt x="1611247" y="990802"/>
                </a:lnTo>
                <a:cubicBezTo>
                  <a:pt x="1611247" y="1059382"/>
                  <a:pt x="1555367" y="1115262"/>
                  <a:pt x="1486787" y="1115262"/>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a:off x="5913551" y="777347"/>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txBox="1"/>
          <p:nvPr/>
        </p:nvSpPr>
        <p:spPr>
          <a:xfrm>
            <a:off x="6100550" y="1009650"/>
            <a:ext cx="2194739"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SOURCE STATION</a:t>
            </a:r>
            <a:endParaRPr/>
          </a:p>
        </p:txBody>
      </p:sp>
      <p:sp>
        <p:nvSpPr>
          <p:cNvPr id="273" name="Google Shape;273;p7"/>
          <p:cNvSpPr txBox="1"/>
          <p:nvPr/>
        </p:nvSpPr>
        <p:spPr>
          <a:xfrm>
            <a:off x="5691527" y="1749782"/>
            <a:ext cx="2925314" cy="790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has a list of all source stations with their particular train.</a:t>
            </a:r>
            <a:endParaRPr/>
          </a:p>
        </p:txBody>
      </p:sp>
      <p:sp>
        <p:nvSpPr>
          <p:cNvPr id="274" name="Google Shape;274;p7"/>
          <p:cNvSpPr/>
          <p:nvPr/>
        </p:nvSpPr>
        <p:spPr>
          <a:xfrm>
            <a:off x="13981784" y="665923"/>
            <a:ext cx="3622906" cy="2560236"/>
          </a:xfrm>
          <a:custGeom>
            <a:rect b="b" l="l" r="r" t="t"/>
            <a:pathLst>
              <a:path extrusionOk="0" h="1157281" w="1637631">
                <a:moveTo>
                  <a:pt x="1513171" y="1157280"/>
                </a:moveTo>
                <a:lnTo>
                  <a:pt x="124460" y="1157280"/>
                </a:lnTo>
                <a:cubicBezTo>
                  <a:pt x="55880" y="1157280"/>
                  <a:pt x="0" y="1101400"/>
                  <a:pt x="0" y="1032820"/>
                </a:cubicBezTo>
                <a:lnTo>
                  <a:pt x="0" y="124460"/>
                </a:lnTo>
                <a:cubicBezTo>
                  <a:pt x="0" y="55880"/>
                  <a:pt x="55880" y="0"/>
                  <a:pt x="124460" y="0"/>
                </a:cubicBezTo>
                <a:lnTo>
                  <a:pt x="1513171" y="0"/>
                </a:lnTo>
                <a:cubicBezTo>
                  <a:pt x="1581751" y="0"/>
                  <a:pt x="1637631" y="55880"/>
                  <a:pt x="1637631" y="124460"/>
                </a:cubicBezTo>
                <a:lnTo>
                  <a:pt x="1637631" y="1032821"/>
                </a:lnTo>
                <a:cubicBezTo>
                  <a:pt x="1637631" y="1101401"/>
                  <a:pt x="1581751" y="1157281"/>
                  <a:pt x="1513171" y="1157281"/>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a:off x="14118579" y="826226"/>
            <a:ext cx="3256213" cy="714964"/>
          </a:xfrm>
          <a:custGeom>
            <a:rect b="b" l="l" r="r" t="t"/>
            <a:pathLst>
              <a:path extrusionOk="0" h="698363" w="3180605">
                <a:moveTo>
                  <a:pt x="3056145" y="698363"/>
                </a:moveTo>
                <a:lnTo>
                  <a:pt x="124460" y="698363"/>
                </a:lnTo>
                <a:cubicBezTo>
                  <a:pt x="55880" y="698363"/>
                  <a:pt x="0" y="642483"/>
                  <a:pt x="0" y="573903"/>
                </a:cubicBezTo>
                <a:lnTo>
                  <a:pt x="0" y="124460"/>
                </a:lnTo>
                <a:cubicBezTo>
                  <a:pt x="0" y="55880"/>
                  <a:pt x="55880" y="0"/>
                  <a:pt x="124460" y="0"/>
                </a:cubicBezTo>
                <a:lnTo>
                  <a:pt x="3056145" y="0"/>
                </a:lnTo>
                <a:cubicBezTo>
                  <a:pt x="3124725" y="0"/>
                  <a:pt x="3180605" y="55880"/>
                  <a:pt x="3180605" y="124460"/>
                </a:cubicBezTo>
                <a:lnTo>
                  <a:pt x="3180605" y="573903"/>
                </a:lnTo>
                <a:cubicBezTo>
                  <a:pt x="3180605" y="642483"/>
                  <a:pt x="3124725" y="698363"/>
                  <a:pt x="3056145"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txBox="1"/>
          <p:nvPr/>
        </p:nvSpPr>
        <p:spPr>
          <a:xfrm>
            <a:off x="14364170" y="970341"/>
            <a:ext cx="3010622" cy="5219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DESTINATION DATE AND TIME OF THE TRAIN</a:t>
            </a:r>
            <a:endParaRPr/>
          </a:p>
        </p:txBody>
      </p:sp>
      <p:sp>
        <p:nvSpPr>
          <p:cNvPr id="277" name="Google Shape;277;p7"/>
          <p:cNvSpPr txBox="1"/>
          <p:nvPr/>
        </p:nvSpPr>
        <p:spPr>
          <a:xfrm>
            <a:off x="14301396" y="1900527"/>
            <a:ext cx="2925314" cy="1057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has data relating to timing at which the train will be arriving at the destination station .</a:t>
            </a:r>
            <a:endParaRPr/>
          </a:p>
        </p:txBody>
      </p:sp>
      <p:sp>
        <p:nvSpPr>
          <p:cNvPr id="278" name="Google Shape;278;p7"/>
          <p:cNvSpPr/>
          <p:nvPr/>
        </p:nvSpPr>
        <p:spPr>
          <a:xfrm>
            <a:off x="9725367" y="678758"/>
            <a:ext cx="3564538" cy="2669599"/>
          </a:xfrm>
          <a:custGeom>
            <a:rect b="b" l="l" r="r" t="t"/>
            <a:pathLst>
              <a:path extrusionOk="0" h="1206716" w="1611247">
                <a:moveTo>
                  <a:pt x="1486787" y="1206716"/>
                </a:moveTo>
                <a:lnTo>
                  <a:pt x="124460" y="1206716"/>
                </a:lnTo>
                <a:cubicBezTo>
                  <a:pt x="55880" y="1206716"/>
                  <a:pt x="0" y="1150836"/>
                  <a:pt x="0" y="1082256"/>
                </a:cubicBezTo>
                <a:lnTo>
                  <a:pt x="0" y="124460"/>
                </a:lnTo>
                <a:cubicBezTo>
                  <a:pt x="0" y="55880"/>
                  <a:pt x="55880" y="0"/>
                  <a:pt x="124460" y="0"/>
                </a:cubicBezTo>
                <a:lnTo>
                  <a:pt x="1486787" y="0"/>
                </a:lnTo>
                <a:cubicBezTo>
                  <a:pt x="1555367" y="0"/>
                  <a:pt x="1611247" y="55880"/>
                  <a:pt x="1611247" y="124460"/>
                </a:cubicBezTo>
                <a:lnTo>
                  <a:pt x="1611247" y="1082256"/>
                </a:lnTo>
                <a:cubicBezTo>
                  <a:pt x="1611247" y="1150836"/>
                  <a:pt x="1555367" y="1206716"/>
                  <a:pt x="1486787" y="1206716"/>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
          <p:cNvSpPr/>
          <p:nvPr/>
        </p:nvSpPr>
        <p:spPr>
          <a:xfrm>
            <a:off x="10271409" y="834793"/>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txBox="1"/>
          <p:nvPr/>
        </p:nvSpPr>
        <p:spPr>
          <a:xfrm>
            <a:off x="10320024" y="940345"/>
            <a:ext cx="2432651" cy="5219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DESTINATION STATION</a:t>
            </a:r>
            <a:endParaRPr/>
          </a:p>
        </p:txBody>
      </p:sp>
      <p:sp>
        <p:nvSpPr>
          <p:cNvPr id="281" name="Google Shape;281;p7"/>
          <p:cNvSpPr txBox="1"/>
          <p:nvPr/>
        </p:nvSpPr>
        <p:spPr>
          <a:xfrm>
            <a:off x="10084571" y="1880286"/>
            <a:ext cx="2925314" cy="790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has a list of all destination stations with their particular train.</a:t>
            </a:r>
            <a:endParaRPr/>
          </a:p>
        </p:txBody>
      </p:sp>
      <p:sp>
        <p:nvSpPr>
          <p:cNvPr id="282" name="Google Shape;282;p7"/>
          <p:cNvSpPr/>
          <p:nvPr/>
        </p:nvSpPr>
        <p:spPr>
          <a:xfrm>
            <a:off x="1003388" y="3369032"/>
            <a:ext cx="3564538" cy="3279793"/>
          </a:xfrm>
          <a:custGeom>
            <a:rect b="b" l="l" r="r" t="t"/>
            <a:pathLst>
              <a:path extrusionOk="0" h="1482536" w="1611247">
                <a:moveTo>
                  <a:pt x="1486787" y="1482535"/>
                </a:moveTo>
                <a:lnTo>
                  <a:pt x="124460" y="1482535"/>
                </a:lnTo>
                <a:cubicBezTo>
                  <a:pt x="55880" y="1482535"/>
                  <a:pt x="0" y="1426655"/>
                  <a:pt x="0" y="1358075"/>
                </a:cubicBezTo>
                <a:lnTo>
                  <a:pt x="0" y="124460"/>
                </a:lnTo>
                <a:cubicBezTo>
                  <a:pt x="0" y="55880"/>
                  <a:pt x="55880" y="0"/>
                  <a:pt x="124460" y="0"/>
                </a:cubicBezTo>
                <a:lnTo>
                  <a:pt x="1486787" y="0"/>
                </a:lnTo>
                <a:cubicBezTo>
                  <a:pt x="1555367" y="0"/>
                  <a:pt x="1611247" y="55880"/>
                  <a:pt x="1611247" y="124460"/>
                </a:cubicBezTo>
                <a:lnTo>
                  <a:pt x="1611247" y="1358076"/>
                </a:lnTo>
                <a:cubicBezTo>
                  <a:pt x="1611247" y="1426656"/>
                  <a:pt x="1555367" y="1482536"/>
                  <a:pt x="1486787" y="1482536"/>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a:off x="1549431" y="3672211"/>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txBox="1"/>
          <p:nvPr/>
        </p:nvSpPr>
        <p:spPr>
          <a:xfrm>
            <a:off x="2137301" y="3786329"/>
            <a:ext cx="1296713" cy="5219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AVAILABLE SEATS</a:t>
            </a:r>
            <a:endParaRPr/>
          </a:p>
        </p:txBody>
      </p:sp>
      <p:sp>
        <p:nvSpPr>
          <p:cNvPr id="285" name="Google Shape;285;p7"/>
          <p:cNvSpPr txBox="1"/>
          <p:nvPr/>
        </p:nvSpPr>
        <p:spPr>
          <a:xfrm>
            <a:off x="1422925" y="4781334"/>
            <a:ext cx="2925314" cy="1323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will contain information about the number of seats that are in the available state of the train.</a:t>
            </a:r>
            <a:endParaRPr/>
          </a:p>
        </p:txBody>
      </p:sp>
      <p:sp>
        <p:nvSpPr>
          <p:cNvPr id="286" name="Google Shape;286;p7"/>
          <p:cNvSpPr/>
          <p:nvPr/>
        </p:nvSpPr>
        <p:spPr>
          <a:xfrm>
            <a:off x="5415651" y="3369032"/>
            <a:ext cx="3564538" cy="3603093"/>
          </a:xfrm>
          <a:custGeom>
            <a:rect b="b" l="l" r="r" t="t"/>
            <a:pathLst>
              <a:path extrusionOk="0" h="1628675" w="1611247">
                <a:moveTo>
                  <a:pt x="1486787" y="1628675"/>
                </a:moveTo>
                <a:lnTo>
                  <a:pt x="124460" y="1628675"/>
                </a:lnTo>
                <a:cubicBezTo>
                  <a:pt x="55880" y="1628675"/>
                  <a:pt x="0" y="1572795"/>
                  <a:pt x="0" y="1504215"/>
                </a:cubicBezTo>
                <a:lnTo>
                  <a:pt x="0" y="124460"/>
                </a:lnTo>
                <a:cubicBezTo>
                  <a:pt x="0" y="55880"/>
                  <a:pt x="55880" y="0"/>
                  <a:pt x="124460" y="0"/>
                </a:cubicBezTo>
                <a:lnTo>
                  <a:pt x="1486787" y="0"/>
                </a:lnTo>
                <a:cubicBezTo>
                  <a:pt x="1555367" y="0"/>
                  <a:pt x="1611247" y="55880"/>
                  <a:pt x="1611247" y="124460"/>
                </a:cubicBezTo>
                <a:lnTo>
                  <a:pt x="1611247" y="1504215"/>
                </a:lnTo>
                <a:cubicBezTo>
                  <a:pt x="1611247" y="1572795"/>
                  <a:pt x="1555367" y="1628675"/>
                  <a:pt x="1486787" y="1628675"/>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p:nvPr/>
        </p:nvSpPr>
        <p:spPr>
          <a:xfrm>
            <a:off x="5961694" y="3672211"/>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txBox="1"/>
          <p:nvPr/>
        </p:nvSpPr>
        <p:spPr>
          <a:xfrm>
            <a:off x="6549564" y="3786329"/>
            <a:ext cx="1296713" cy="5219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BOOKED SEATS</a:t>
            </a:r>
            <a:endParaRPr/>
          </a:p>
        </p:txBody>
      </p:sp>
      <p:sp>
        <p:nvSpPr>
          <p:cNvPr id="289" name="Google Shape;289;p7"/>
          <p:cNvSpPr txBox="1"/>
          <p:nvPr/>
        </p:nvSpPr>
        <p:spPr>
          <a:xfrm>
            <a:off x="5770846" y="4968200"/>
            <a:ext cx="2925314" cy="1323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will contain information about the number of seats that are in the booked state of the train.</a:t>
            </a:r>
            <a:endParaRPr/>
          </a:p>
        </p:txBody>
      </p:sp>
      <p:sp>
        <p:nvSpPr>
          <p:cNvPr id="290" name="Google Shape;290;p7"/>
          <p:cNvSpPr/>
          <p:nvPr/>
        </p:nvSpPr>
        <p:spPr>
          <a:xfrm>
            <a:off x="9780289" y="3890061"/>
            <a:ext cx="3564538" cy="2926687"/>
          </a:xfrm>
          <a:custGeom>
            <a:rect b="b" l="l" r="r" t="t"/>
            <a:pathLst>
              <a:path extrusionOk="0" h="1322925" w="1611247">
                <a:moveTo>
                  <a:pt x="1486787" y="1322925"/>
                </a:moveTo>
                <a:lnTo>
                  <a:pt x="124460" y="1322925"/>
                </a:lnTo>
                <a:cubicBezTo>
                  <a:pt x="55880" y="1322925"/>
                  <a:pt x="0" y="1267045"/>
                  <a:pt x="0" y="1198465"/>
                </a:cubicBezTo>
                <a:lnTo>
                  <a:pt x="0" y="124460"/>
                </a:lnTo>
                <a:cubicBezTo>
                  <a:pt x="0" y="55880"/>
                  <a:pt x="55880" y="0"/>
                  <a:pt x="124460" y="0"/>
                </a:cubicBezTo>
                <a:lnTo>
                  <a:pt x="1486787" y="0"/>
                </a:lnTo>
                <a:cubicBezTo>
                  <a:pt x="1555367" y="0"/>
                  <a:pt x="1611247" y="55880"/>
                  <a:pt x="1611247" y="124460"/>
                </a:cubicBezTo>
                <a:lnTo>
                  <a:pt x="1611247" y="1198465"/>
                </a:lnTo>
                <a:cubicBezTo>
                  <a:pt x="1611247" y="1267045"/>
                  <a:pt x="1555367" y="1322925"/>
                  <a:pt x="1486787" y="1322925"/>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7"/>
          <p:cNvSpPr/>
          <p:nvPr/>
        </p:nvSpPr>
        <p:spPr>
          <a:xfrm>
            <a:off x="10320024" y="4029548"/>
            <a:ext cx="2481266" cy="979380"/>
          </a:xfrm>
          <a:custGeom>
            <a:rect b="b" l="l" r="r" t="t"/>
            <a:pathLst>
              <a:path extrusionOk="0" h="956639" w="2423652">
                <a:moveTo>
                  <a:pt x="2299192" y="956639"/>
                </a:moveTo>
                <a:lnTo>
                  <a:pt x="124460" y="956639"/>
                </a:lnTo>
                <a:cubicBezTo>
                  <a:pt x="55880" y="956639"/>
                  <a:pt x="0" y="900759"/>
                  <a:pt x="0" y="832179"/>
                </a:cubicBezTo>
                <a:lnTo>
                  <a:pt x="0" y="124460"/>
                </a:lnTo>
                <a:cubicBezTo>
                  <a:pt x="0" y="55880"/>
                  <a:pt x="55880" y="0"/>
                  <a:pt x="124460" y="0"/>
                </a:cubicBezTo>
                <a:lnTo>
                  <a:pt x="2299192" y="0"/>
                </a:lnTo>
                <a:cubicBezTo>
                  <a:pt x="2367772" y="0"/>
                  <a:pt x="2423652" y="55880"/>
                  <a:pt x="2423652" y="124460"/>
                </a:cubicBezTo>
                <a:lnTo>
                  <a:pt x="2423652" y="832179"/>
                </a:lnTo>
                <a:cubicBezTo>
                  <a:pt x="2423652" y="900759"/>
                  <a:pt x="2367772" y="956639"/>
                  <a:pt x="2299192" y="956639"/>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7"/>
          <p:cNvSpPr txBox="1"/>
          <p:nvPr/>
        </p:nvSpPr>
        <p:spPr>
          <a:xfrm>
            <a:off x="10613958" y="4382078"/>
            <a:ext cx="1893396"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VENDOR</a:t>
            </a:r>
            <a:endParaRPr/>
          </a:p>
        </p:txBody>
      </p:sp>
      <p:sp>
        <p:nvSpPr>
          <p:cNvPr id="293" name="Google Shape;293;p7"/>
          <p:cNvSpPr txBox="1"/>
          <p:nvPr/>
        </p:nvSpPr>
        <p:spPr>
          <a:xfrm>
            <a:off x="10097999" y="5346354"/>
            <a:ext cx="2925314" cy="1323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This table will have details about the vendor like his name, age etc who is providing the ads for the train.</a:t>
            </a:r>
            <a:endParaRPr/>
          </a:p>
        </p:txBody>
      </p:sp>
      <p:sp>
        <p:nvSpPr>
          <p:cNvPr id="294" name="Google Shape;294;p7"/>
          <p:cNvSpPr/>
          <p:nvPr/>
        </p:nvSpPr>
        <p:spPr>
          <a:xfrm rot="-5400000">
            <a:off x="-1145377" y="4261881"/>
            <a:ext cx="2909928" cy="838481"/>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txBox="1"/>
          <p:nvPr/>
        </p:nvSpPr>
        <p:spPr>
          <a:xfrm rot="-5400000">
            <a:off x="-488093" y="4411016"/>
            <a:ext cx="1557261" cy="435836"/>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FFF9F4"/>
                </a:solidFill>
                <a:latin typeface="Nunito Sans"/>
                <a:ea typeface="Nunito Sans"/>
                <a:cs typeface="Nunito Sans"/>
                <a:sym typeface="Nunito Sans"/>
              </a:rPr>
              <a:t>TABLES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F4"/>
        </a:solidFill>
      </p:bgPr>
    </p:bg>
    <p:spTree>
      <p:nvGrpSpPr>
        <p:cNvPr id="299" name="Shape 299"/>
        <p:cNvGrpSpPr/>
        <p:nvPr/>
      </p:nvGrpSpPr>
      <p:grpSpPr>
        <a:xfrm>
          <a:off x="0" y="0"/>
          <a:ext cx="0" cy="0"/>
          <a:chOff x="0" y="0"/>
          <a:chExt cx="0" cy="0"/>
        </a:xfrm>
      </p:grpSpPr>
      <p:sp>
        <p:nvSpPr>
          <p:cNvPr id="300" name="Google Shape;300;p8"/>
          <p:cNvSpPr/>
          <p:nvPr/>
        </p:nvSpPr>
        <p:spPr>
          <a:xfrm>
            <a:off x="0" y="-768846"/>
            <a:ext cx="18288003" cy="6065119"/>
          </a:xfrm>
          <a:custGeom>
            <a:rect b="b" l="l" r="r" t="t"/>
            <a:pathLst>
              <a:path extrusionOk="0" h="2196232" w="6622244">
                <a:moveTo>
                  <a:pt x="6497783" y="2196232"/>
                </a:moveTo>
                <a:lnTo>
                  <a:pt x="124460" y="2196232"/>
                </a:lnTo>
                <a:cubicBezTo>
                  <a:pt x="55880" y="2196232"/>
                  <a:pt x="0" y="2140352"/>
                  <a:pt x="0" y="2071772"/>
                </a:cubicBezTo>
                <a:lnTo>
                  <a:pt x="0" y="124460"/>
                </a:lnTo>
                <a:cubicBezTo>
                  <a:pt x="0" y="55880"/>
                  <a:pt x="55880" y="0"/>
                  <a:pt x="124460" y="0"/>
                </a:cubicBezTo>
                <a:lnTo>
                  <a:pt x="6497784" y="0"/>
                </a:lnTo>
                <a:cubicBezTo>
                  <a:pt x="6566364" y="0"/>
                  <a:pt x="6622244" y="55880"/>
                  <a:pt x="6622244" y="124460"/>
                </a:cubicBezTo>
                <a:lnTo>
                  <a:pt x="6622244" y="2071772"/>
                </a:lnTo>
                <a:cubicBezTo>
                  <a:pt x="6622244" y="2140352"/>
                  <a:pt x="6566364" y="2196232"/>
                  <a:pt x="6497784" y="2196232"/>
                </a:cubicBezTo>
                <a:close/>
              </a:path>
            </a:pathLst>
          </a:custGeom>
          <a:solidFill>
            <a:srgbClr val="225A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a:off x="971550" y="503998"/>
            <a:ext cx="3564538" cy="2250499"/>
          </a:xfrm>
          <a:custGeom>
            <a:rect b="b" l="l" r="r" t="t"/>
            <a:pathLst>
              <a:path extrusionOk="0" h="1017274" w="1611247">
                <a:moveTo>
                  <a:pt x="1486787" y="1017274"/>
                </a:moveTo>
                <a:lnTo>
                  <a:pt x="124460" y="1017274"/>
                </a:lnTo>
                <a:cubicBezTo>
                  <a:pt x="55880" y="1017274"/>
                  <a:pt x="0" y="961394"/>
                  <a:pt x="0" y="892814"/>
                </a:cubicBezTo>
                <a:lnTo>
                  <a:pt x="0" y="124460"/>
                </a:lnTo>
                <a:cubicBezTo>
                  <a:pt x="0" y="55880"/>
                  <a:pt x="55880" y="0"/>
                  <a:pt x="124460" y="0"/>
                </a:cubicBezTo>
                <a:lnTo>
                  <a:pt x="1486787" y="0"/>
                </a:lnTo>
                <a:cubicBezTo>
                  <a:pt x="1555367" y="0"/>
                  <a:pt x="1611247" y="55880"/>
                  <a:pt x="1611247" y="124460"/>
                </a:cubicBezTo>
                <a:lnTo>
                  <a:pt x="1611247" y="892814"/>
                </a:lnTo>
                <a:cubicBezTo>
                  <a:pt x="1611247" y="961394"/>
                  <a:pt x="1555367" y="1017274"/>
                  <a:pt x="1486787" y="1017274"/>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8"/>
          <p:cNvSpPr/>
          <p:nvPr/>
        </p:nvSpPr>
        <p:spPr>
          <a:xfrm>
            <a:off x="1517592" y="754958"/>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txBox="1"/>
          <p:nvPr/>
        </p:nvSpPr>
        <p:spPr>
          <a:xfrm>
            <a:off x="2105462" y="1002426"/>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USER</a:t>
            </a:r>
            <a:endParaRPr/>
          </a:p>
        </p:txBody>
      </p:sp>
      <p:sp>
        <p:nvSpPr>
          <p:cNvPr id="304" name="Google Shape;304;p8"/>
          <p:cNvSpPr txBox="1"/>
          <p:nvPr/>
        </p:nvSpPr>
        <p:spPr>
          <a:xfrm>
            <a:off x="1323000" y="1550715"/>
            <a:ext cx="2925314" cy="1057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user_id, role_id, name, email, password, dob, gender, mobile, city_id, security_qn, security_ans, wallet_id</a:t>
            </a:r>
            <a:endParaRPr/>
          </a:p>
        </p:txBody>
      </p:sp>
      <p:sp>
        <p:nvSpPr>
          <p:cNvPr id="305" name="Google Shape;305;p8"/>
          <p:cNvSpPr/>
          <p:nvPr/>
        </p:nvSpPr>
        <p:spPr>
          <a:xfrm>
            <a:off x="9780289" y="7344158"/>
            <a:ext cx="7854101" cy="2377285"/>
          </a:xfrm>
          <a:custGeom>
            <a:rect b="b" l="l" r="r" t="t"/>
            <a:pathLst>
              <a:path extrusionOk="0" h="1074583" w="3550221">
                <a:moveTo>
                  <a:pt x="3425761" y="1074583"/>
                </a:moveTo>
                <a:lnTo>
                  <a:pt x="124460" y="1074583"/>
                </a:lnTo>
                <a:cubicBezTo>
                  <a:pt x="55880" y="1074583"/>
                  <a:pt x="0" y="1018703"/>
                  <a:pt x="0" y="950123"/>
                </a:cubicBezTo>
                <a:lnTo>
                  <a:pt x="0" y="124460"/>
                </a:lnTo>
                <a:cubicBezTo>
                  <a:pt x="0" y="55880"/>
                  <a:pt x="55880" y="0"/>
                  <a:pt x="124460" y="0"/>
                </a:cubicBezTo>
                <a:lnTo>
                  <a:pt x="3425761" y="0"/>
                </a:lnTo>
                <a:cubicBezTo>
                  <a:pt x="3494341" y="0"/>
                  <a:pt x="3550221" y="55880"/>
                  <a:pt x="3550221" y="124460"/>
                </a:cubicBezTo>
                <a:lnTo>
                  <a:pt x="3550221" y="950123"/>
                </a:lnTo>
                <a:cubicBezTo>
                  <a:pt x="3550221" y="1018703"/>
                  <a:pt x="3494341" y="1074583"/>
                  <a:pt x="3425761" y="1074583"/>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8"/>
          <p:cNvSpPr/>
          <p:nvPr/>
        </p:nvSpPr>
        <p:spPr>
          <a:xfrm>
            <a:off x="10144176" y="7971081"/>
            <a:ext cx="3502043" cy="1255263"/>
          </a:xfrm>
          <a:custGeom>
            <a:rect b="b" l="l" r="r" t="t"/>
            <a:pathLst>
              <a:path extrusionOk="0" h="660400" w="1842442">
                <a:moveTo>
                  <a:pt x="1717982" y="660400"/>
                </a:moveTo>
                <a:lnTo>
                  <a:pt x="124460" y="660400"/>
                </a:lnTo>
                <a:cubicBezTo>
                  <a:pt x="55880" y="660400"/>
                  <a:pt x="0" y="604520"/>
                  <a:pt x="0" y="535940"/>
                </a:cubicBezTo>
                <a:lnTo>
                  <a:pt x="0" y="124460"/>
                </a:lnTo>
                <a:cubicBezTo>
                  <a:pt x="0" y="55880"/>
                  <a:pt x="55880" y="0"/>
                  <a:pt x="124460" y="0"/>
                </a:cubicBezTo>
                <a:lnTo>
                  <a:pt x="1717982" y="0"/>
                </a:lnTo>
                <a:cubicBezTo>
                  <a:pt x="1786562" y="0"/>
                  <a:pt x="1842442" y="55880"/>
                  <a:pt x="1842442" y="124460"/>
                </a:cubicBezTo>
                <a:lnTo>
                  <a:pt x="1842442" y="535940"/>
                </a:lnTo>
                <a:cubicBezTo>
                  <a:pt x="1842442" y="604520"/>
                  <a:pt x="1786562" y="660400"/>
                  <a:pt x="1717982" y="660400"/>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
          <p:cNvSpPr txBox="1"/>
          <p:nvPr/>
        </p:nvSpPr>
        <p:spPr>
          <a:xfrm>
            <a:off x="10144176" y="8488725"/>
            <a:ext cx="348746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WAITING SEATS</a:t>
            </a:r>
            <a:endParaRPr/>
          </a:p>
        </p:txBody>
      </p:sp>
      <p:sp>
        <p:nvSpPr>
          <p:cNvPr id="308" name="Google Shape;308;p8"/>
          <p:cNvSpPr txBox="1"/>
          <p:nvPr/>
        </p:nvSpPr>
        <p:spPr>
          <a:xfrm>
            <a:off x="13882296" y="8285240"/>
            <a:ext cx="3344414" cy="5238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train_no, class_id, quota_id, datetime, waiting_seats</a:t>
            </a:r>
            <a:endParaRPr/>
          </a:p>
        </p:txBody>
      </p:sp>
      <p:sp>
        <p:nvSpPr>
          <p:cNvPr id="309" name="Google Shape;309;p8"/>
          <p:cNvSpPr/>
          <p:nvPr/>
        </p:nvSpPr>
        <p:spPr>
          <a:xfrm>
            <a:off x="5367508" y="635056"/>
            <a:ext cx="3564538" cy="2250499"/>
          </a:xfrm>
          <a:custGeom>
            <a:rect b="b" l="l" r="r" t="t"/>
            <a:pathLst>
              <a:path extrusionOk="0" h="1017274" w="1611247">
                <a:moveTo>
                  <a:pt x="1486787" y="1017274"/>
                </a:moveTo>
                <a:lnTo>
                  <a:pt x="124460" y="1017274"/>
                </a:lnTo>
                <a:cubicBezTo>
                  <a:pt x="55880" y="1017274"/>
                  <a:pt x="0" y="961394"/>
                  <a:pt x="0" y="892814"/>
                </a:cubicBezTo>
                <a:lnTo>
                  <a:pt x="0" y="124460"/>
                </a:lnTo>
                <a:cubicBezTo>
                  <a:pt x="0" y="55880"/>
                  <a:pt x="55880" y="0"/>
                  <a:pt x="124460" y="0"/>
                </a:cubicBezTo>
                <a:lnTo>
                  <a:pt x="1486787" y="0"/>
                </a:lnTo>
                <a:cubicBezTo>
                  <a:pt x="1555367" y="0"/>
                  <a:pt x="1611247" y="55880"/>
                  <a:pt x="1611247" y="124460"/>
                </a:cubicBezTo>
                <a:lnTo>
                  <a:pt x="1611247" y="892814"/>
                </a:lnTo>
                <a:cubicBezTo>
                  <a:pt x="1611247" y="961394"/>
                  <a:pt x="1555367" y="1017274"/>
                  <a:pt x="1486787" y="1017274"/>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8"/>
          <p:cNvSpPr/>
          <p:nvPr/>
        </p:nvSpPr>
        <p:spPr>
          <a:xfrm>
            <a:off x="5913551" y="777347"/>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8"/>
          <p:cNvSpPr txBox="1"/>
          <p:nvPr/>
        </p:nvSpPr>
        <p:spPr>
          <a:xfrm>
            <a:off x="6501421" y="1024815"/>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ROLES</a:t>
            </a:r>
            <a:endParaRPr/>
          </a:p>
        </p:txBody>
      </p:sp>
      <p:sp>
        <p:nvSpPr>
          <p:cNvPr id="312" name="Google Shape;312;p8"/>
          <p:cNvSpPr txBox="1"/>
          <p:nvPr/>
        </p:nvSpPr>
        <p:spPr>
          <a:xfrm>
            <a:off x="5687120" y="1769831"/>
            <a:ext cx="2925314" cy="5238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role_id, role_name, permission_id</a:t>
            </a:r>
            <a:endParaRPr/>
          </a:p>
        </p:txBody>
      </p:sp>
      <p:sp>
        <p:nvSpPr>
          <p:cNvPr id="313" name="Google Shape;313;p8"/>
          <p:cNvSpPr/>
          <p:nvPr/>
        </p:nvSpPr>
        <p:spPr>
          <a:xfrm>
            <a:off x="13981784" y="665923"/>
            <a:ext cx="3564538" cy="2383483"/>
          </a:xfrm>
          <a:custGeom>
            <a:rect b="b" l="l" r="r" t="t"/>
            <a:pathLst>
              <a:path extrusionOk="0" h="1077385" w="1611247">
                <a:moveTo>
                  <a:pt x="1486787" y="1077385"/>
                </a:moveTo>
                <a:lnTo>
                  <a:pt x="124460" y="1077385"/>
                </a:lnTo>
                <a:cubicBezTo>
                  <a:pt x="55880" y="1077385"/>
                  <a:pt x="0" y="1021505"/>
                  <a:pt x="0" y="952925"/>
                </a:cubicBezTo>
                <a:lnTo>
                  <a:pt x="0" y="124460"/>
                </a:lnTo>
                <a:cubicBezTo>
                  <a:pt x="0" y="55880"/>
                  <a:pt x="55880" y="0"/>
                  <a:pt x="124460" y="0"/>
                </a:cubicBezTo>
                <a:lnTo>
                  <a:pt x="1486787" y="0"/>
                </a:lnTo>
                <a:cubicBezTo>
                  <a:pt x="1555367" y="0"/>
                  <a:pt x="1611247" y="55880"/>
                  <a:pt x="1611247" y="124460"/>
                </a:cubicBezTo>
                <a:lnTo>
                  <a:pt x="1611247" y="952925"/>
                </a:lnTo>
                <a:cubicBezTo>
                  <a:pt x="1611247" y="1021505"/>
                  <a:pt x="1555367" y="1077385"/>
                  <a:pt x="1486787" y="1077385"/>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8"/>
          <p:cNvSpPr/>
          <p:nvPr/>
        </p:nvSpPr>
        <p:spPr>
          <a:xfrm>
            <a:off x="14527826" y="826226"/>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8"/>
          <p:cNvSpPr txBox="1"/>
          <p:nvPr/>
        </p:nvSpPr>
        <p:spPr>
          <a:xfrm>
            <a:off x="15019547" y="1073695"/>
            <a:ext cx="1497825"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PERMISSION</a:t>
            </a:r>
            <a:endParaRPr/>
          </a:p>
        </p:txBody>
      </p:sp>
      <p:sp>
        <p:nvSpPr>
          <p:cNvPr id="316" name="Google Shape;316;p8"/>
          <p:cNvSpPr txBox="1"/>
          <p:nvPr/>
        </p:nvSpPr>
        <p:spPr>
          <a:xfrm>
            <a:off x="14301396" y="2006539"/>
            <a:ext cx="2925314" cy="5238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permission_id, permission_name, access</a:t>
            </a:r>
            <a:endParaRPr/>
          </a:p>
        </p:txBody>
      </p:sp>
      <p:sp>
        <p:nvSpPr>
          <p:cNvPr id="317" name="Google Shape;317;p8"/>
          <p:cNvSpPr/>
          <p:nvPr/>
        </p:nvSpPr>
        <p:spPr>
          <a:xfrm>
            <a:off x="9725367" y="678758"/>
            <a:ext cx="3564538" cy="2075741"/>
          </a:xfrm>
          <a:custGeom>
            <a:rect b="b" l="l" r="r" t="t"/>
            <a:pathLst>
              <a:path extrusionOk="0" h="938279" w="1611247">
                <a:moveTo>
                  <a:pt x="1486787" y="938278"/>
                </a:moveTo>
                <a:lnTo>
                  <a:pt x="124460" y="938278"/>
                </a:lnTo>
                <a:cubicBezTo>
                  <a:pt x="55880" y="938278"/>
                  <a:pt x="0" y="882398"/>
                  <a:pt x="0" y="813818"/>
                </a:cubicBezTo>
                <a:lnTo>
                  <a:pt x="0" y="124460"/>
                </a:lnTo>
                <a:cubicBezTo>
                  <a:pt x="0" y="55880"/>
                  <a:pt x="55880" y="0"/>
                  <a:pt x="124460" y="0"/>
                </a:cubicBezTo>
                <a:lnTo>
                  <a:pt x="1486787" y="0"/>
                </a:lnTo>
                <a:cubicBezTo>
                  <a:pt x="1555367" y="0"/>
                  <a:pt x="1611247" y="55880"/>
                  <a:pt x="1611247" y="124460"/>
                </a:cubicBezTo>
                <a:lnTo>
                  <a:pt x="1611247" y="813819"/>
                </a:lnTo>
                <a:cubicBezTo>
                  <a:pt x="1611247" y="882399"/>
                  <a:pt x="1555367" y="938279"/>
                  <a:pt x="1486787" y="938279"/>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8"/>
          <p:cNvSpPr/>
          <p:nvPr/>
        </p:nvSpPr>
        <p:spPr>
          <a:xfrm>
            <a:off x="10271409" y="834793"/>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8"/>
          <p:cNvSpPr txBox="1"/>
          <p:nvPr/>
        </p:nvSpPr>
        <p:spPr>
          <a:xfrm>
            <a:off x="10859279" y="1082261"/>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CITY </a:t>
            </a:r>
            <a:endParaRPr/>
          </a:p>
        </p:txBody>
      </p:sp>
      <p:sp>
        <p:nvSpPr>
          <p:cNvPr id="320" name="Google Shape;320;p8"/>
          <p:cNvSpPr txBox="1"/>
          <p:nvPr/>
        </p:nvSpPr>
        <p:spPr>
          <a:xfrm>
            <a:off x="10044979" y="2084116"/>
            <a:ext cx="2925314" cy="2571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city_id, city_name, state_id</a:t>
            </a:r>
            <a:endParaRPr/>
          </a:p>
        </p:txBody>
      </p:sp>
      <p:sp>
        <p:nvSpPr>
          <p:cNvPr id="321" name="Google Shape;321;p8"/>
          <p:cNvSpPr/>
          <p:nvPr/>
        </p:nvSpPr>
        <p:spPr>
          <a:xfrm>
            <a:off x="1003388" y="3369032"/>
            <a:ext cx="3564538" cy="2501197"/>
          </a:xfrm>
          <a:custGeom>
            <a:rect b="b" l="l" r="r" t="t"/>
            <a:pathLst>
              <a:path extrusionOk="0" h="1130594" w="1611247">
                <a:moveTo>
                  <a:pt x="1486787" y="1130594"/>
                </a:moveTo>
                <a:lnTo>
                  <a:pt x="124460" y="1130594"/>
                </a:lnTo>
                <a:cubicBezTo>
                  <a:pt x="55880" y="1130594"/>
                  <a:pt x="0" y="1074714"/>
                  <a:pt x="0" y="1006134"/>
                </a:cubicBezTo>
                <a:lnTo>
                  <a:pt x="0" y="124460"/>
                </a:lnTo>
                <a:cubicBezTo>
                  <a:pt x="0" y="55880"/>
                  <a:pt x="55880" y="0"/>
                  <a:pt x="124460" y="0"/>
                </a:cubicBezTo>
                <a:lnTo>
                  <a:pt x="1486787" y="0"/>
                </a:lnTo>
                <a:cubicBezTo>
                  <a:pt x="1555367" y="0"/>
                  <a:pt x="1611247" y="55880"/>
                  <a:pt x="1611247" y="124460"/>
                </a:cubicBezTo>
                <a:lnTo>
                  <a:pt x="1611247" y="1006134"/>
                </a:lnTo>
                <a:cubicBezTo>
                  <a:pt x="1611247" y="1074714"/>
                  <a:pt x="1555367" y="1130594"/>
                  <a:pt x="1486787" y="1130594"/>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8"/>
          <p:cNvSpPr/>
          <p:nvPr/>
        </p:nvSpPr>
        <p:spPr>
          <a:xfrm>
            <a:off x="1549431" y="3672211"/>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txBox="1"/>
          <p:nvPr/>
        </p:nvSpPr>
        <p:spPr>
          <a:xfrm>
            <a:off x="2137301" y="3919679"/>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STATE</a:t>
            </a:r>
            <a:endParaRPr/>
          </a:p>
        </p:txBody>
      </p:sp>
      <p:sp>
        <p:nvSpPr>
          <p:cNvPr id="324" name="Google Shape;324;p8"/>
          <p:cNvSpPr txBox="1"/>
          <p:nvPr/>
        </p:nvSpPr>
        <p:spPr>
          <a:xfrm>
            <a:off x="1356862" y="4829530"/>
            <a:ext cx="2925314" cy="5238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state_id, state_name, country_id</a:t>
            </a:r>
            <a:endParaRPr/>
          </a:p>
        </p:txBody>
      </p:sp>
      <p:sp>
        <p:nvSpPr>
          <p:cNvPr id="325" name="Google Shape;325;p8"/>
          <p:cNvSpPr/>
          <p:nvPr/>
        </p:nvSpPr>
        <p:spPr>
          <a:xfrm>
            <a:off x="5446828" y="7332653"/>
            <a:ext cx="3564538" cy="2419524"/>
          </a:xfrm>
          <a:custGeom>
            <a:rect b="b" l="l" r="r" t="t"/>
            <a:pathLst>
              <a:path extrusionOk="0" h="1093677" w="1611247">
                <a:moveTo>
                  <a:pt x="1486787" y="1093677"/>
                </a:moveTo>
                <a:lnTo>
                  <a:pt x="124460" y="1093677"/>
                </a:lnTo>
                <a:cubicBezTo>
                  <a:pt x="55880" y="1093677"/>
                  <a:pt x="0" y="1037797"/>
                  <a:pt x="0" y="969217"/>
                </a:cubicBezTo>
                <a:lnTo>
                  <a:pt x="0" y="124460"/>
                </a:lnTo>
                <a:cubicBezTo>
                  <a:pt x="0" y="55880"/>
                  <a:pt x="55880" y="0"/>
                  <a:pt x="124460" y="0"/>
                </a:cubicBezTo>
                <a:lnTo>
                  <a:pt x="1486787" y="0"/>
                </a:lnTo>
                <a:cubicBezTo>
                  <a:pt x="1555367" y="0"/>
                  <a:pt x="1611247" y="55880"/>
                  <a:pt x="1611247" y="124460"/>
                </a:cubicBezTo>
                <a:lnTo>
                  <a:pt x="1611247" y="969217"/>
                </a:lnTo>
                <a:cubicBezTo>
                  <a:pt x="1611247" y="1037797"/>
                  <a:pt x="1555367" y="1093677"/>
                  <a:pt x="1486787" y="1093677"/>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a:off x="5992870" y="7635831"/>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txBox="1"/>
          <p:nvPr/>
        </p:nvSpPr>
        <p:spPr>
          <a:xfrm>
            <a:off x="6580740" y="7883300"/>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COUNTRY</a:t>
            </a:r>
            <a:endParaRPr/>
          </a:p>
        </p:txBody>
      </p:sp>
      <p:sp>
        <p:nvSpPr>
          <p:cNvPr id="328" name="Google Shape;328;p8"/>
          <p:cNvSpPr txBox="1"/>
          <p:nvPr/>
        </p:nvSpPr>
        <p:spPr>
          <a:xfrm>
            <a:off x="5770846" y="8885510"/>
            <a:ext cx="2925314" cy="2571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 country_id, country_name</a:t>
            </a:r>
            <a:endParaRPr/>
          </a:p>
        </p:txBody>
      </p:sp>
      <p:sp>
        <p:nvSpPr>
          <p:cNvPr id="329" name="Google Shape;329;p8"/>
          <p:cNvSpPr/>
          <p:nvPr/>
        </p:nvSpPr>
        <p:spPr>
          <a:xfrm>
            <a:off x="5415651" y="3369032"/>
            <a:ext cx="3564538" cy="2501197"/>
          </a:xfrm>
          <a:custGeom>
            <a:rect b="b" l="l" r="r" t="t"/>
            <a:pathLst>
              <a:path extrusionOk="0" h="1130594" w="1611247">
                <a:moveTo>
                  <a:pt x="1486787" y="1130594"/>
                </a:moveTo>
                <a:lnTo>
                  <a:pt x="124460" y="1130594"/>
                </a:lnTo>
                <a:cubicBezTo>
                  <a:pt x="55880" y="1130594"/>
                  <a:pt x="0" y="1074714"/>
                  <a:pt x="0" y="1006134"/>
                </a:cubicBezTo>
                <a:lnTo>
                  <a:pt x="0" y="124460"/>
                </a:lnTo>
                <a:cubicBezTo>
                  <a:pt x="0" y="55880"/>
                  <a:pt x="55880" y="0"/>
                  <a:pt x="124460" y="0"/>
                </a:cubicBezTo>
                <a:lnTo>
                  <a:pt x="1486787" y="0"/>
                </a:lnTo>
                <a:cubicBezTo>
                  <a:pt x="1555367" y="0"/>
                  <a:pt x="1611247" y="55880"/>
                  <a:pt x="1611247" y="124460"/>
                </a:cubicBezTo>
                <a:lnTo>
                  <a:pt x="1611247" y="1006134"/>
                </a:lnTo>
                <a:cubicBezTo>
                  <a:pt x="1611247" y="1074714"/>
                  <a:pt x="1555367" y="1130594"/>
                  <a:pt x="1486787" y="1130594"/>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p:nvPr/>
        </p:nvSpPr>
        <p:spPr>
          <a:xfrm>
            <a:off x="5961694" y="3672211"/>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
          <p:cNvSpPr txBox="1"/>
          <p:nvPr/>
        </p:nvSpPr>
        <p:spPr>
          <a:xfrm>
            <a:off x="6549564" y="3919679"/>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TRAIN</a:t>
            </a:r>
            <a:endParaRPr/>
          </a:p>
        </p:txBody>
      </p:sp>
      <p:sp>
        <p:nvSpPr>
          <p:cNvPr id="332" name="Google Shape;332;p8"/>
          <p:cNvSpPr txBox="1"/>
          <p:nvPr/>
        </p:nvSpPr>
        <p:spPr>
          <a:xfrm>
            <a:off x="5735263" y="4995941"/>
            <a:ext cx="2925314" cy="5238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train_no, train_name, train_type</a:t>
            </a:r>
            <a:endParaRPr/>
          </a:p>
        </p:txBody>
      </p:sp>
      <p:sp>
        <p:nvSpPr>
          <p:cNvPr id="333" name="Google Shape;333;p8"/>
          <p:cNvSpPr/>
          <p:nvPr/>
        </p:nvSpPr>
        <p:spPr>
          <a:xfrm>
            <a:off x="13986190" y="3890061"/>
            <a:ext cx="3564538" cy="2579365"/>
          </a:xfrm>
          <a:custGeom>
            <a:rect b="b" l="l" r="r" t="t"/>
            <a:pathLst>
              <a:path extrusionOk="0" h="1165928" w="1611247">
                <a:moveTo>
                  <a:pt x="1486787" y="1165928"/>
                </a:moveTo>
                <a:lnTo>
                  <a:pt x="124460" y="1165928"/>
                </a:lnTo>
                <a:cubicBezTo>
                  <a:pt x="55880" y="1165928"/>
                  <a:pt x="0" y="1110048"/>
                  <a:pt x="0" y="1041468"/>
                </a:cubicBezTo>
                <a:lnTo>
                  <a:pt x="0" y="124460"/>
                </a:lnTo>
                <a:cubicBezTo>
                  <a:pt x="0" y="55880"/>
                  <a:pt x="55880" y="0"/>
                  <a:pt x="124460" y="0"/>
                </a:cubicBezTo>
                <a:lnTo>
                  <a:pt x="1486787" y="0"/>
                </a:lnTo>
                <a:cubicBezTo>
                  <a:pt x="1555367" y="0"/>
                  <a:pt x="1611247" y="55880"/>
                  <a:pt x="1611247" y="124460"/>
                </a:cubicBezTo>
                <a:lnTo>
                  <a:pt x="1611247" y="1041468"/>
                </a:lnTo>
                <a:cubicBezTo>
                  <a:pt x="1611247" y="1110048"/>
                  <a:pt x="1555367" y="1165928"/>
                  <a:pt x="1486787" y="1165928"/>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8"/>
          <p:cNvSpPr/>
          <p:nvPr/>
        </p:nvSpPr>
        <p:spPr>
          <a:xfrm>
            <a:off x="14506877" y="4271452"/>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8"/>
          <p:cNvSpPr txBox="1"/>
          <p:nvPr/>
        </p:nvSpPr>
        <p:spPr>
          <a:xfrm>
            <a:off x="15124509" y="4440708"/>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STATION</a:t>
            </a:r>
            <a:endParaRPr/>
          </a:p>
        </p:txBody>
      </p:sp>
      <p:sp>
        <p:nvSpPr>
          <p:cNvPr id="336" name="Google Shape;336;p8"/>
          <p:cNvSpPr txBox="1"/>
          <p:nvPr/>
        </p:nvSpPr>
        <p:spPr>
          <a:xfrm>
            <a:off x="14284853" y="5405385"/>
            <a:ext cx="2925314" cy="5238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station_id, station_name, city_id</a:t>
            </a:r>
            <a:endParaRPr/>
          </a:p>
        </p:txBody>
      </p:sp>
      <p:sp>
        <p:nvSpPr>
          <p:cNvPr id="337" name="Google Shape;337;p8"/>
          <p:cNvSpPr/>
          <p:nvPr/>
        </p:nvSpPr>
        <p:spPr>
          <a:xfrm>
            <a:off x="1007795" y="7048326"/>
            <a:ext cx="3564538" cy="2673117"/>
          </a:xfrm>
          <a:custGeom>
            <a:rect b="b" l="l" r="r" t="t"/>
            <a:pathLst>
              <a:path extrusionOk="0" h="1208306" w="1611247">
                <a:moveTo>
                  <a:pt x="1486787" y="1208306"/>
                </a:moveTo>
                <a:lnTo>
                  <a:pt x="124460" y="1208306"/>
                </a:lnTo>
                <a:cubicBezTo>
                  <a:pt x="55880" y="1208306"/>
                  <a:pt x="0" y="1152426"/>
                  <a:pt x="0" y="1083846"/>
                </a:cubicBezTo>
                <a:lnTo>
                  <a:pt x="0" y="124460"/>
                </a:lnTo>
                <a:cubicBezTo>
                  <a:pt x="0" y="55880"/>
                  <a:pt x="55880" y="0"/>
                  <a:pt x="124460" y="0"/>
                </a:cubicBezTo>
                <a:lnTo>
                  <a:pt x="1486787" y="0"/>
                </a:lnTo>
                <a:cubicBezTo>
                  <a:pt x="1555367" y="0"/>
                  <a:pt x="1611247" y="55880"/>
                  <a:pt x="1611247" y="124460"/>
                </a:cubicBezTo>
                <a:lnTo>
                  <a:pt x="1611247" y="1083846"/>
                </a:lnTo>
                <a:cubicBezTo>
                  <a:pt x="1611247" y="1152426"/>
                  <a:pt x="1555367" y="1208306"/>
                  <a:pt x="1486787" y="1208306"/>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
          <p:cNvSpPr/>
          <p:nvPr/>
        </p:nvSpPr>
        <p:spPr>
          <a:xfrm>
            <a:off x="1553837" y="7351504"/>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8"/>
          <p:cNvSpPr txBox="1"/>
          <p:nvPr/>
        </p:nvSpPr>
        <p:spPr>
          <a:xfrm>
            <a:off x="2141707" y="7598972"/>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ROUTE</a:t>
            </a:r>
            <a:endParaRPr/>
          </a:p>
        </p:txBody>
      </p:sp>
      <p:sp>
        <p:nvSpPr>
          <p:cNvPr id="340" name="Google Shape;340;p8"/>
          <p:cNvSpPr txBox="1"/>
          <p:nvPr/>
        </p:nvSpPr>
        <p:spPr>
          <a:xfrm>
            <a:off x="1356862" y="8353470"/>
            <a:ext cx="2925314" cy="790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train_no, route_id, time, stop_number, station_id, date</a:t>
            </a:r>
            <a:endParaRPr/>
          </a:p>
        </p:txBody>
      </p:sp>
      <p:sp>
        <p:nvSpPr>
          <p:cNvPr id="341" name="Google Shape;341;p8"/>
          <p:cNvSpPr/>
          <p:nvPr/>
        </p:nvSpPr>
        <p:spPr>
          <a:xfrm>
            <a:off x="9780289" y="3890061"/>
            <a:ext cx="3564538" cy="2246024"/>
          </a:xfrm>
          <a:custGeom>
            <a:rect b="b" l="l" r="r" t="t"/>
            <a:pathLst>
              <a:path extrusionOk="0" h="1015251" w="1611247">
                <a:moveTo>
                  <a:pt x="1486787" y="1015251"/>
                </a:moveTo>
                <a:lnTo>
                  <a:pt x="124460" y="1015251"/>
                </a:lnTo>
                <a:cubicBezTo>
                  <a:pt x="55880" y="1015251"/>
                  <a:pt x="0" y="959371"/>
                  <a:pt x="0" y="890791"/>
                </a:cubicBezTo>
                <a:lnTo>
                  <a:pt x="0" y="124460"/>
                </a:lnTo>
                <a:cubicBezTo>
                  <a:pt x="0" y="55880"/>
                  <a:pt x="55880" y="0"/>
                  <a:pt x="124460" y="0"/>
                </a:cubicBezTo>
                <a:lnTo>
                  <a:pt x="1486787" y="0"/>
                </a:lnTo>
                <a:cubicBezTo>
                  <a:pt x="1555367" y="0"/>
                  <a:pt x="1611247" y="55880"/>
                  <a:pt x="1611247" y="124460"/>
                </a:cubicBezTo>
                <a:lnTo>
                  <a:pt x="1611247" y="890791"/>
                </a:lnTo>
                <a:cubicBezTo>
                  <a:pt x="1611247" y="959371"/>
                  <a:pt x="1555367" y="1015251"/>
                  <a:pt x="1486787" y="1015251"/>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a:off x="10326332" y="4193240"/>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txBox="1"/>
          <p:nvPr/>
        </p:nvSpPr>
        <p:spPr>
          <a:xfrm>
            <a:off x="10914202" y="4440708"/>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QUOTA</a:t>
            </a:r>
            <a:endParaRPr/>
          </a:p>
        </p:txBody>
      </p:sp>
      <p:sp>
        <p:nvSpPr>
          <p:cNvPr id="344" name="Google Shape;344;p8"/>
          <p:cNvSpPr txBox="1"/>
          <p:nvPr/>
        </p:nvSpPr>
        <p:spPr>
          <a:xfrm>
            <a:off x="10113664" y="5305798"/>
            <a:ext cx="2925314" cy="2571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quota_id, quota_name</a:t>
            </a:r>
            <a:endParaRPr/>
          </a:p>
        </p:txBody>
      </p:sp>
      <p:sp>
        <p:nvSpPr>
          <p:cNvPr id="345" name="Google Shape;345;p8"/>
          <p:cNvSpPr/>
          <p:nvPr/>
        </p:nvSpPr>
        <p:spPr>
          <a:xfrm rot="-5400000">
            <a:off x="-1145377" y="4261881"/>
            <a:ext cx="2909928" cy="838481"/>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txBox="1"/>
          <p:nvPr/>
        </p:nvSpPr>
        <p:spPr>
          <a:xfrm rot="-5400000">
            <a:off x="-1081063" y="4467552"/>
            <a:ext cx="2743201" cy="437492"/>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FFF9F4"/>
                </a:solidFill>
                <a:latin typeface="Nunito Sans"/>
                <a:ea typeface="Nunito Sans"/>
                <a:cs typeface="Nunito Sans"/>
                <a:sym typeface="Nunito Sans"/>
              </a:rPr>
              <a:t>ATTRIBUTES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9F4"/>
        </a:solidFill>
      </p:bgPr>
    </p:bg>
    <p:spTree>
      <p:nvGrpSpPr>
        <p:cNvPr id="350" name="Shape 350"/>
        <p:cNvGrpSpPr/>
        <p:nvPr/>
      </p:nvGrpSpPr>
      <p:grpSpPr>
        <a:xfrm>
          <a:off x="0" y="0"/>
          <a:ext cx="0" cy="0"/>
          <a:chOff x="0" y="0"/>
          <a:chExt cx="0" cy="0"/>
        </a:xfrm>
      </p:grpSpPr>
      <p:sp>
        <p:nvSpPr>
          <p:cNvPr id="351" name="Google Shape;351;p9"/>
          <p:cNvSpPr/>
          <p:nvPr/>
        </p:nvSpPr>
        <p:spPr>
          <a:xfrm>
            <a:off x="0" y="-768846"/>
            <a:ext cx="18288003" cy="6065119"/>
          </a:xfrm>
          <a:custGeom>
            <a:rect b="b" l="l" r="r" t="t"/>
            <a:pathLst>
              <a:path extrusionOk="0" h="2196232" w="6622244">
                <a:moveTo>
                  <a:pt x="6497783" y="2196232"/>
                </a:moveTo>
                <a:lnTo>
                  <a:pt x="124460" y="2196232"/>
                </a:lnTo>
                <a:cubicBezTo>
                  <a:pt x="55880" y="2196232"/>
                  <a:pt x="0" y="2140352"/>
                  <a:pt x="0" y="2071772"/>
                </a:cubicBezTo>
                <a:lnTo>
                  <a:pt x="0" y="124460"/>
                </a:lnTo>
                <a:cubicBezTo>
                  <a:pt x="0" y="55880"/>
                  <a:pt x="55880" y="0"/>
                  <a:pt x="124460" y="0"/>
                </a:cubicBezTo>
                <a:lnTo>
                  <a:pt x="6497784" y="0"/>
                </a:lnTo>
                <a:cubicBezTo>
                  <a:pt x="6566364" y="0"/>
                  <a:pt x="6622244" y="55880"/>
                  <a:pt x="6622244" y="124460"/>
                </a:cubicBezTo>
                <a:lnTo>
                  <a:pt x="6622244" y="2071772"/>
                </a:lnTo>
                <a:cubicBezTo>
                  <a:pt x="6622244" y="2140352"/>
                  <a:pt x="6566364" y="2196232"/>
                  <a:pt x="6497784" y="2196232"/>
                </a:cubicBezTo>
                <a:close/>
              </a:path>
            </a:pathLst>
          </a:custGeom>
          <a:solidFill>
            <a:srgbClr val="225A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9"/>
          <p:cNvSpPr/>
          <p:nvPr/>
        </p:nvSpPr>
        <p:spPr>
          <a:xfrm>
            <a:off x="971550" y="503998"/>
            <a:ext cx="3564538" cy="2250499"/>
          </a:xfrm>
          <a:custGeom>
            <a:rect b="b" l="l" r="r" t="t"/>
            <a:pathLst>
              <a:path extrusionOk="0" h="1017274" w="1611247">
                <a:moveTo>
                  <a:pt x="1486787" y="1017274"/>
                </a:moveTo>
                <a:lnTo>
                  <a:pt x="124460" y="1017274"/>
                </a:lnTo>
                <a:cubicBezTo>
                  <a:pt x="55880" y="1017274"/>
                  <a:pt x="0" y="961394"/>
                  <a:pt x="0" y="892814"/>
                </a:cubicBezTo>
                <a:lnTo>
                  <a:pt x="0" y="124460"/>
                </a:lnTo>
                <a:cubicBezTo>
                  <a:pt x="0" y="55880"/>
                  <a:pt x="55880" y="0"/>
                  <a:pt x="124460" y="0"/>
                </a:cubicBezTo>
                <a:lnTo>
                  <a:pt x="1486787" y="0"/>
                </a:lnTo>
                <a:cubicBezTo>
                  <a:pt x="1555367" y="0"/>
                  <a:pt x="1611247" y="55880"/>
                  <a:pt x="1611247" y="124460"/>
                </a:cubicBezTo>
                <a:lnTo>
                  <a:pt x="1611247" y="892814"/>
                </a:lnTo>
                <a:cubicBezTo>
                  <a:pt x="1611247" y="961394"/>
                  <a:pt x="1555367" y="1017274"/>
                  <a:pt x="1486787" y="1017274"/>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9"/>
          <p:cNvSpPr/>
          <p:nvPr/>
        </p:nvSpPr>
        <p:spPr>
          <a:xfrm>
            <a:off x="1517592" y="754958"/>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9"/>
          <p:cNvSpPr txBox="1"/>
          <p:nvPr/>
        </p:nvSpPr>
        <p:spPr>
          <a:xfrm>
            <a:off x="2105462" y="1002426"/>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PRICE</a:t>
            </a:r>
            <a:endParaRPr/>
          </a:p>
        </p:txBody>
      </p:sp>
      <p:sp>
        <p:nvSpPr>
          <p:cNvPr id="355" name="Google Shape;355;p9"/>
          <p:cNvSpPr txBox="1"/>
          <p:nvPr/>
        </p:nvSpPr>
        <p:spPr>
          <a:xfrm>
            <a:off x="1331813" y="1633827"/>
            <a:ext cx="2925314" cy="790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train_no, class_id, quota_id, price_id, amount</a:t>
            </a:r>
            <a:endParaRPr/>
          </a:p>
          <a:p>
            <a:pPr indent="0" lvl="0" marL="0" marR="0" rtl="0" algn="l">
              <a:lnSpc>
                <a:spcPct val="120000"/>
              </a:lnSpc>
              <a:spcBef>
                <a:spcPts val="0"/>
              </a:spcBef>
              <a:spcAft>
                <a:spcPts val="0"/>
              </a:spcAft>
              <a:buNone/>
            </a:pPr>
            <a:r>
              <a:t/>
            </a:r>
            <a:endParaRPr b="0" i="0" sz="1800" u="none" cap="none" strike="noStrike">
              <a:solidFill>
                <a:srgbClr val="161C29"/>
              </a:solidFill>
              <a:latin typeface="Nunito Sans"/>
              <a:ea typeface="Nunito Sans"/>
              <a:cs typeface="Nunito Sans"/>
              <a:sym typeface="Nunito Sans"/>
            </a:endParaRPr>
          </a:p>
        </p:txBody>
      </p:sp>
      <p:sp>
        <p:nvSpPr>
          <p:cNvPr id="356" name="Google Shape;356;p9"/>
          <p:cNvSpPr/>
          <p:nvPr/>
        </p:nvSpPr>
        <p:spPr>
          <a:xfrm>
            <a:off x="9780289" y="7344158"/>
            <a:ext cx="7854101" cy="2377285"/>
          </a:xfrm>
          <a:custGeom>
            <a:rect b="b" l="l" r="r" t="t"/>
            <a:pathLst>
              <a:path extrusionOk="0" h="1074583" w="3550221">
                <a:moveTo>
                  <a:pt x="3425761" y="1074583"/>
                </a:moveTo>
                <a:lnTo>
                  <a:pt x="124460" y="1074583"/>
                </a:lnTo>
                <a:cubicBezTo>
                  <a:pt x="55880" y="1074583"/>
                  <a:pt x="0" y="1018703"/>
                  <a:pt x="0" y="950123"/>
                </a:cubicBezTo>
                <a:lnTo>
                  <a:pt x="0" y="124460"/>
                </a:lnTo>
                <a:cubicBezTo>
                  <a:pt x="0" y="55880"/>
                  <a:pt x="55880" y="0"/>
                  <a:pt x="124460" y="0"/>
                </a:cubicBezTo>
                <a:lnTo>
                  <a:pt x="3425761" y="0"/>
                </a:lnTo>
                <a:cubicBezTo>
                  <a:pt x="3494341" y="0"/>
                  <a:pt x="3550221" y="55880"/>
                  <a:pt x="3550221" y="124460"/>
                </a:cubicBezTo>
                <a:lnTo>
                  <a:pt x="3550221" y="950123"/>
                </a:lnTo>
                <a:cubicBezTo>
                  <a:pt x="3550221" y="1018703"/>
                  <a:pt x="3494341" y="1074583"/>
                  <a:pt x="3425761" y="1074583"/>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9"/>
          <p:cNvSpPr/>
          <p:nvPr/>
        </p:nvSpPr>
        <p:spPr>
          <a:xfrm>
            <a:off x="10153711" y="8061588"/>
            <a:ext cx="1796110" cy="961655"/>
          </a:xfrm>
          <a:custGeom>
            <a:rect b="b" l="l" r="r" t="t"/>
            <a:pathLst>
              <a:path extrusionOk="0" h="660400" w="1233448">
                <a:moveTo>
                  <a:pt x="1108988" y="660400"/>
                </a:moveTo>
                <a:lnTo>
                  <a:pt x="124460" y="660400"/>
                </a:lnTo>
                <a:cubicBezTo>
                  <a:pt x="55880" y="660400"/>
                  <a:pt x="0" y="604520"/>
                  <a:pt x="0" y="535940"/>
                </a:cubicBezTo>
                <a:lnTo>
                  <a:pt x="0" y="124460"/>
                </a:lnTo>
                <a:cubicBezTo>
                  <a:pt x="0" y="55880"/>
                  <a:pt x="55880" y="0"/>
                  <a:pt x="124460" y="0"/>
                </a:cubicBezTo>
                <a:lnTo>
                  <a:pt x="1108988" y="0"/>
                </a:lnTo>
                <a:cubicBezTo>
                  <a:pt x="1177568" y="0"/>
                  <a:pt x="1233448" y="55880"/>
                  <a:pt x="1233448" y="124460"/>
                </a:cubicBezTo>
                <a:lnTo>
                  <a:pt x="1233448" y="535940"/>
                </a:lnTo>
                <a:cubicBezTo>
                  <a:pt x="1233448" y="604520"/>
                  <a:pt x="1177568" y="660400"/>
                  <a:pt x="1108988" y="660400"/>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9"/>
          <p:cNvSpPr txBox="1"/>
          <p:nvPr/>
        </p:nvSpPr>
        <p:spPr>
          <a:xfrm>
            <a:off x="9781580" y="8422415"/>
            <a:ext cx="2540371"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PASSENGER</a:t>
            </a:r>
            <a:endParaRPr/>
          </a:p>
        </p:txBody>
      </p:sp>
      <p:sp>
        <p:nvSpPr>
          <p:cNvPr id="359" name="Google Shape;359;p9"/>
          <p:cNvSpPr txBox="1"/>
          <p:nvPr/>
        </p:nvSpPr>
        <p:spPr>
          <a:xfrm>
            <a:off x="12155992" y="8232668"/>
            <a:ext cx="5147959" cy="790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reservation _id, passenger_id, name, age, gender, seat_no, birth preference</a:t>
            </a:r>
            <a:endParaRPr/>
          </a:p>
          <a:p>
            <a:pPr indent="0" lvl="0" marL="0" marR="0" rtl="0" algn="l">
              <a:lnSpc>
                <a:spcPct val="120000"/>
              </a:lnSpc>
              <a:spcBef>
                <a:spcPts val="0"/>
              </a:spcBef>
              <a:spcAft>
                <a:spcPts val="0"/>
              </a:spcAft>
              <a:buNone/>
            </a:pPr>
            <a:r>
              <a:t/>
            </a:r>
            <a:endParaRPr b="0" i="0" sz="1800" u="none" cap="none" strike="noStrike">
              <a:solidFill>
                <a:srgbClr val="161C29"/>
              </a:solidFill>
              <a:latin typeface="Nunito Sans"/>
              <a:ea typeface="Nunito Sans"/>
              <a:cs typeface="Nunito Sans"/>
              <a:sym typeface="Nunito Sans"/>
            </a:endParaRPr>
          </a:p>
        </p:txBody>
      </p:sp>
      <p:sp>
        <p:nvSpPr>
          <p:cNvPr id="360" name="Google Shape;360;p9"/>
          <p:cNvSpPr/>
          <p:nvPr/>
        </p:nvSpPr>
        <p:spPr>
          <a:xfrm>
            <a:off x="5367508" y="635056"/>
            <a:ext cx="3564538" cy="2467278"/>
          </a:xfrm>
          <a:custGeom>
            <a:rect b="b" l="l" r="r" t="t"/>
            <a:pathLst>
              <a:path extrusionOk="0" h="1115262" w="1611247">
                <a:moveTo>
                  <a:pt x="1486787" y="1115261"/>
                </a:moveTo>
                <a:lnTo>
                  <a:pt x="124460" y="1115261"/>
                </a:lnTo>
                <a:cubicBezTo>
                  <a:pt x="55880" y="1115261"/>
                  <a:pt x="0" y="1059381"/>
                  <a:pt x="0" y="990801"/>
                </a:cubicBezTo>
                <a:lnTo>
                  <a:pt x="0" y="124460"/>
                </a:lnTo>
                <a:cubicBezTo>
                  <a:pt x="0" y="55880"/>
                  <a:pt x="55880" y="0"/>
                  <a:pt x="124460" y="0"/>
                </a:cubicBezTo>
                <a:lnTo>
                  <a:pt x="1486787" y="0"/>
                </a:lnTo>
                <a:cubicBezTo>
                  <a:pt x="1555367" y="0"/>
                  <a:pt x="1611247" y="55880"/>
                  <a:pt x="1611247" y="124460"/>
                </a:cubicBezTo>
                <a:lnTo>
                  <a:pt x="1611247" y="990802"/>
                </a:lnTo>
                <a:cubicBezTo>
                  <a:pt x="1611247" y="1059382"/>
                  <a:pt x="1555367" y="1115262"/>
                  <a:pt x="1486787" y="1115262"/>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9"/>
          <p:cNvSpPr/>
          <p:nvPr/>
        </p:nvSpPr>
        <p:spPr>
          <a:xfrm>
            <a:off x="5913551" y="777347"/>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9"/>
          <p:cNvSpPr txBox="1"/>
          <p:nvPr/>
        </p:nvSpPr>
        <p:spPr>
          <a:xfrm>
            <a:off x="6501421" y="1024815"/>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REFUND</a:t>
            </a:r>
            <a:endParaRPr/>
          </a:p>
        </p:txBody>
      </p:sp>
      <p:sp>
        <p:nvSpPr>
          <p:cNvPr id="363" name="Google Shape;363;p9"/>
          <p:cNvSpPr txBox="1"/>
          <p:nvPr/>
        </p:nvSpPr>
        <p:spPr>
          <a:xfrm>
            <a:off x="5735263" y="1697222"/>
            <a:ext cx="2925314" cy="1057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cancellation_id, refund_id, transaction_id, refund_initiated_date</a:t>
            </a:r>
            <a:endParaRPr/>
          </a:p>
          <a:p>
            <a:pPr indent="0" lvl="0" marL="0" marR="0" rtl="0" algn="l">
              <a:lnSpc>
                <a:spcPct val="120000"/>
              </a:lnSpc>
              <a:spcBef>
                <a:spcPts val="0"/>
              </a:spcBef>
              <a:spcAft>
                <a:spcPts val="0"/>
              </a:spcAft>
              <a:buNone/>
            </a:pPr>
            <a:r>
              <a:t/>
            </a:r>
            <a:endParaRPr b="0" i="0" sz="1800" u="none" cap="none" strike="noStrike">
              <a:solidFill>
                <a:srgbClr val="161C29"/>
              </a:solidFill>
              <a:latin typeface="Nunito Sans"/>
              <a:ea typeface="Nunito Sans"/>
              <a:cs typeface="Nunito Sans"/>
              <a:sym typeface="Nunito Sans"/>
            </a:endParaRPr>
          </a:p>
        </p:txBody>
      </p:sp>
      <p:sp>
        <p:nvSpPr>
          <p:cNvPr id="364" name="Google Shape;364;p9"/>
          <p:cNvSpPr/>
          <p:nvPr/>
        </p:nvSpPr>
        <p:spPr>
          <a:xfrm>
            <a:off x="13981784" y="665923"/>
            <a:ext cx="3564538" cy="3516958"/>
          </a:xfrm>
          <a:custGeom>
            <a:rect b="b" l="l" r="r" t="t"/>
            <a:pathLst>
              <a:path extrusionOk="0" h="1589740" w="1611247">
                <a:moveTo>
                  <a:pt x="1486787" y="1589740"/>
                </a:moveTo>
                <a:lnTo>
                  <a:pt x="124460" y="1589740"/>
                </a:lnTo>
                <a:cubicBezTo>
                  <a:pt x="55880" y="1589740"/>
                  <a:pt x="0" y="1533860"/>
                  <a:pt x="0" y="1465280"/>
                </a:cubicBezTo>
                <a:lnTo>
                  <a:pt x="0" y="124460"/>
                </a:lnTo>
                <a:cubicBezTo>
                  <a:pt x="0" y="55880"/>
                  <a:pt x="55880" y="0"/>
                  <a:pt x="124460" y="0"/>
                </a:cubicBezTo>
                <a:lnTo>
                  <a:pt x="1486787" y="0"/>
                </a:lnTo>
                <a:cubicBezTo>
                  <a:pt x="1555367" y="0"/>
                  <a:pt x="1611247" y="55880"/>
                  <a:pt x="1611247" y="124460"/>
                </a:cubicBezTo>
                <a:lnTo>
                  <a:pt x="1611247" y="1465280"/>
                </a:lnTo>
                <a:cubicBezTo>
                  <a:pt x="1611247" y="1533860"/>
                  <a:pt x="1555367" y="1589740"/>
                  <a:pt x="1486787" y="1589740"/>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9"/>
          <p:cNvSpPr/>
          <p:nvPr/>
        </p:nvSpPr>
        <p:spPr>
          <a:xfrm>
            <a:off x="14527826" y="826226"/>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9"/>
          <p:cNvSpPr txBox="1"/>
          <p:nvPr/>
        </p:nvSpPr>
        <p:spPr>
          <a:xfrm>
            <a:off x="14971922" y="1073695"/>
            <a:ext cx="1663189"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RESERVATION</a:t>
            </a:r>
            <a:endParaRPr/>
          </a:p>
        </p:txBody>
      </p:sp>
      <p:sp>
        <p:nvSpPr>
          <p:cNvPr id="367" name="Google Shape;367;p9"/>
          <p:cNvSpPr txBox="1"/>
          <p:nvPr/>
        </p:nvSpPr>
        <p:spPr>
          <a:xfrm>
            <a:off x="14296989" y="1706381"/>
            <a:ext cx="3249332" cy="23907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reservation_id, user_id, train_no, class_id, quota_id, arrival_station_id, departure_station_id, arrival_datetime, departure_datetime,amount, transaction_id, PNR_no, insurance_id,offer_id</a:t>
            </a:r>
            <a:endParaRPr/>
          </a:p>
          <a:p>
            <a:pPr indent="0" lvl="0" marL="0" marR="0" rtl="0" algn="l">
              <a:lnSpc>
                <a:spcPct val="120000"/>
              </a:lnSpc>
              <a:spcBef>
                <a:spcPts val="0"/>
              </a:spcBef>
              <a:spcAft>
                <a:spcPts val="0"/>
              </a:spcAft>
              <a:buNone/>
            </a:pPr>
            <a:r>
              <a:t/>
            </a:r>
            <a:endParaRPr b="0" i="0" sz="1800" u="none" cap="none" strike="noStrike">
              <a:solidFill>
                <a:srgbClr val="161C29"/>
              </a:solidFill>
              <a:latin typeface="Nunito Sans"/>
              <a:ea typeface="Nunito Sans"/>
              <a:cs typeface="Nunito Sans"/>
              <a:sym typeface="Nunito Sans"/>
            </a:endParaRPr>
          </a:p>
        </p:txBody>
      </p:sp>
      <p:sp>
        <p:nvSpPr>
          <p:cNvPr id="368" name="Google Shape;368;p9"/>
          <p:cNvSpPr/>
          <p:nvPr/>
        </p:nvSpPr>
        <p:spPr>
          <a:xfrm>
            <a:off x="9725367" y="678758"/>
            <a:ext cx="3564538" cy="2669599"/>
          </a:xfrm>
          <a:custGeom>
            <a:rect b="b" l="l" r="r" t="t"/>
            <a:pathLst>
              <a:path extrusionOk="0" h="1206716" w="1611247">
                <a:moveTo>
                  <a:pt x="1486787" y="1206716"/>
                </a:moveTo>
                <a:lnTo>
                  <a:pt x="124460" y="1206716"/>
                </a:lnTo>
                <a:cubicBezTo>
                  <a:pt x="55880" y="1206716"/>
                  <a:pt x="0" y="1150836"/>
                  <a:pt x="0" y="1082256"/>
                </a:cubicBezTo>
                <a:lnTo>
                  <a:pt x="0" y="124460"/>
                </a:lnTo>
                <a:cubicBezTo>
                  <a:pt x="0" y="55880"/>
                  <a:pt x="55880" y="0"/>
                  <a:pt x="124460" y="0"/>
                </a:cubicBezTo>
                <a:lnTo>
                  <a:pt x="1486787" y="0"/>
                </a:lnTo>
                <a:cubicBezTo>
                  <a:pt x="1555367" y="0"/>
                  <a:pt x="1611247" y="55880"/>
                  <a:pt x="1611247" y="124460"/>
                </a:cubicBezTo>
                <a:lnTo>
                  <a:pt x="1611247" y="1082256"/>
                </a:lnTo>
                <a:cubicBezTo>
                  <a:pt x="1611247" y="1150836"/>
                  <a:pt x="1555367" y="1206716"/>
                  <a:pt x="1486787" y="1206716"/>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9"/>
          <p:cNvSpPr/>
          <p:nvPr/>
        </p:nvSpPr>
        <p:spPr>
          <a:xfrm>
            <a:off x="10271409" y="834793"/>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9"/>
          <p:cNvSpPr txBox="1"/>
          <p:nvPr/>
        </p:nvSpPr>
        <p:spPr>
          <a:xfrm>
            <a:off x="10859279" y="1082261"/>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PNR</a:t>
            </a:r>
            <a:endParaRPr/>
          </a:p>
        </p:txBody>
      </p:sp>
      <p:sp>
        <p:nvSpPr>
          <p:cNvPr id="371" name="Google Shape;371;p9"/>
          <p:cNvSpPr txBox="1"/>
          <p:nvPr/>
        </p:nvSpPr>
        <p:spPr>
          <a:xfrm>
            <a:off x="10364591" y="1878219"/>
            <a:ext cx="2925314" cy="5238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PNR_no, status</a:t>
            </a:r>
            <a:endParaRPr/>
          </a:p>
          <a:p>
            <a:pPr indent="0" lvl="0" marL="0" marR="0" rtl="0" algn="l">
              <a:lnSpc>
                <a:spcPct val="120000"/>
              </a:lnSpc>
              <a:spcBef>
                <a:spcPts val="0"/>
              </a:spcBef>
              <a:spcAft>
                <a:spcPts val="0"/>
              </a:spcAft>
              <a:buNone/>
            </a:pPr>
            <a:r>
              <a:t/>
            </a:r>
            <a:endParaRPr b="0" i="0" sz="1800" u="none" cap="none" strike="noStrike">
              <a:solidFill>
                <a:srgbClr val="161C29"/>
              </a:solidFill>
              <a:latin typeface="Nunito Sans"/>
              <a:ea typeface="Nunito Sans"/>
              <a:cs typeface="Nunito Sans"/>
              <a:sym typeface="Nunito Sans"/>
            </a:endParaRPr>
          </a:p>
        </p:txBody>
      </p:sp>
      <p:sp>
        <p:nvSpPr>
          <p:cNvPr id="372" name="Google Shape;372;p9"/>
          <p:cNvSpPr/>
          <p:nvPr/>
        </p:nvSpPr>
        <p:spPr>
          <a:xfrm>
            <a:off x="1003388" y="3369032"/>
            <a:ext cx="3564538" cy="3279793"/>
          </a:xfrm>
          <a:custGeom>
            <a:rect b="b" l="l" r="r" t="t"/>
            <a:pathLst>
              <a:path extrusionOk="0" h="1482536" w="1611247">
                <a:moveTo>
                  <a:pt x="1486787" y="1482535"/>
                </a:moveTo>
                <a:lnTo>
                  <a:pt x="124460" y="1482535"/>
                </a:lnTo>
                <a:cubicBezTo>
                  <a:pt x="55880" y="1482535"/>
                  <a:pt x="0" y="1426655"/>
                  <a:pt x="0" y="1358075"/>
                </a:cubicBezTo>
                <a:lnTo>
                  <a:pt x="0" y="124460"/>
                </a:lnTo>
                <a:cubicBezTo>
                  <a:pt x="0" y="55880"/>
                  <a:pt x="55880" y="0"/>
                  <a:pt x="124460" y="0"/>
                </a:cubicBezTo>
                <a:lnTo>
                  <a:pt x="1486787" y="0"/>
                </a:lnTo>
                <a:cubicBezTo>
                  <a:pt x="1555367" y="0"/>
                  <a:pt x="1611247" y="55880"/>
                  <a:pt x="1611247" y="124460"/>
                </a:cubicBezTo>
                <a:lnTo>
                  <a:pt x="1611247" y="1358076"/>
                </a:lnTo>
                <a:cubicBezTo>
                  <a:pt x="1611247" y="1426656"/>
                  <a:pt x="1555367" y="1482536"/>
                  <a:pt x="1486787" y="1482536"/>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9"/>
          <p:cNvSpPr/>
          <p:nvPr/>
        </p:nvSpPr>
        <p:spPr>
          <a:xfrm>
            <a:off x="1549431" y="3672211"/>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9"/>
          <p:cNvSpPr/>
          <p:nvPr/>
        </p:nvSpPr>
        <p:spPr>
          <a:xfrm>
            <a:off x="5367508" y="7324551"/>
            <a:ext cx="3564538" cy="2668612"/>
          </a:xfrm>
          <a:custGeom>
            <a:rect b="b" l="l" r="r" t="t"/>
            <a:pathLst>
              <a:path extrusionOk="0" h="1206270" w="1611247">
                <a:moveTo>
                  <a:pt x="1486787" y="1206270"/>
                </a:moveTo>
                <a:lnTo>
                  <a:pt x="124460" y="1206270"/>
                </a:lnTo>
                <a:cubicBezTo>
                  <a:pt x="55880" y="1206270"/>
                  <a:pt x="0" y="1150390"/>
                  <a:pt x="0" y="1081810"/>
                </a:cubicBezTo>
                <a:lnTo>
                  <a:pt x="0" y="124460"/>
                </a:lnTo>
                <a:cubicBezTo>
                  <a:pt x="0" y="55880"/>
                  <a:pt x="55880" y="0"/>
                  <a:pt x="124460" y="0"/>
                </a:cubicBezTo>
                <a:lnTo>
                  <a:pt x="1486787" y="0"/>
                </a:lnTo>
                <a:cubicBezTo>
                  <a:pt x="1555367" y="0"/>
                  <a:pt x="1611247" y="55880"/>
                  <a:pt x="1611247" y="124460"/>
                </a:cubicBezTo>
                <a:lnTo>
                  <a:pt x="1611247" y="1081810"/>
                </a:lnTo>
                <a:cubicBezTo>
                  <a:pt x="1611247" y="1150390"/>
                  <a:pt x="1555367" y="1206270"/>
                  <a:pt x="1486787" y="1206270"/>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9"/>
          <p:cNvSpPr/>
          <p:nvPr/>
        </p:nvSpPr>
        <p:spPr>
          <a:xfrm>
            <a:off x="5992870" y="7529856"/>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9"/>
          <p:cNvSpPr txBox="1"/>
          <p:nvPr/>
        </p:nvSpPr>
        <p:spPr>
          <a:xfrm>
            <a:off x="6339496" y="7777324"/>
            <a:ext cx="1893396"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CANCELLATION</a:t>
            </a:r>
            <a:endParaRPr/>
          </a:p>
        </p:txBody>
      </p:sp>
      <p:sp>
        <p:nvSpPr>
          <p:cNvPr id="377" name="Google Shape;377;p9"/>
          <p:cNvSpPr txBox="1"/>
          <p:nvPr/>
        </p:nvSpPr>
        <p:spPr>
          <a:xfrm>
            <a:off x="5739670" y="8521045"/>
            <a:ext cx="2925314" cy="1057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user_id, reservation_id, cancellation_id, type (Refund / book another ticket)</a:t>
            </a:r>
            <a:endParaRPr/>
          </a:p>
        </p:txBody>
      </p:sp>
      <p:sp>
        <p:nvSpPr>
          <p:cNvPr id="378" name="Google Shape;378;p9"/>
          <p:cNvSpPr/>
          <p:nvPr/>
        </p:nvSpPr>
        <p:spPr>
          <a:xfrm>
            <a:off x="5415651" y="3369032"/>
            <a:ext cx="3564538" cy="3603093"/>
          </a:xfrm>
          <a:custGeom>
            <a:rect b="b" l="l" r="r" t="t"/>
            <a:pathLst>
              <a:path extrusionOk="0" h="1628675" w="1611247">
                <a:moveTo>
                  <a:pt x="1486787" y="1628675"/>
                </a:moveTo>
                <a:lnTo>
                  <a:pt x="124460" y="1628675"/>
                </a:lnTo>
                <a:cubicBezTo>
                  <a:pt x="55880" y="1628675"/>
                  <a:pt x="0" y="1572795"/>
                  <a:pt x="0" y="1504215"/>
                </a:cubicBezTo>
                <a:lnTo>
                  <a:pt x="0" y="124460"/>
                </a:lnTo>
                <a:cubicBezTo>
                  <a:pt x="0" y="55880"/>
                  <a:pt x="55880" y="0"/>
                  <a:pt x="124460" y="0"/>
                </a:cubicBezTo>
                <a:lnTo>
                  <a:pt x="1486787" y="0"/>
                </a:lnTo>
                <a:cubicBezTo>
                  <a:pt x="1555367" y="0"/>
                  <a:pt x="1611247" y="55880"/>
                  <a:pt x="1611247" y="124460"/>
                </a:cubicBezTo>
                <a:lnTo>
                  <a:pt x="1611247" y="1504215"/>
                </a:lnTo>
                <a:cubicBezTo>
                  <a:pt x="1611247" y="1572795"/>
                  <a:pt x="1555367" y="1628675"/>
                  <a:pt x="1486787" y="1628675"/>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9"/>
          <p:cNvSpPr/>
          <p:nvPr/>
        </p:nvSpPr>
        <p:spPr>
          <a:xfrm>
            <a:off x="5961694" y="3672211"/>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9"/>
          <p:cNvSpPr txBox="1"/>
          <p:nvPr/>
        </p:nvSpPr>
        <p:spPr>
          <a:xfrm>
            <a:off x="6549564" y="3919679"/>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CLASS</a:t>
            </a:r>
            <a:endParaRPr/>
          </a:p>
        </p:txBody>
      </p:sp>
      <p:sp>
        <p:nvSpPr>
          <p:cNvPr id="381" name="Google Shape;381;p9"/>
          <p:cNvSpPr txBox="1"/>
          <p:nvPr/>
        </p:nvSpPr>
        <p:spPr>
          <a:xfrm>
            <a:off x="5766440" y="4750340"/>
            <a:ext cx="2925314" cy="1323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class_id, class_name [A - ac , C - class, E - economy (1A, 2A, 3A, SL, AC Chair (CC), 2S, FC, 3E )]</a:t>
            </a:r>
            <a:endParaRPr/>
          </a:p>
          <a:p>
            <a:pPr indent="0" lvl="0" marL="0" marR="0" rtl="0" algn="l">
              <a:lnSpc>
                <a:spcPct val="120000"/>
              </a:lnSpc>
              <a:spcBef>
                <a:spcPts val="0"/>
              </a:spcBef>
              <a:spcAft>
                <a:spcPts val="0"/>
              </a:spcAft>
              <a:buNone/>
            </a:pPr>
            <a:r>
              <a:t/>
            </a:r>
            <a:endParaRPr b="0" i="0" sz="1800" u="none" cap="none" strike="noStrike">
              <a:solidFill>
                <a:srgbClr val="161C29"/>
              </a:solidFill>
              <a:latin typeface="Nunito Sans"/>
              <a:ea typeface="Nunito Sans"/>
              <a:cs typeface="Nunito Sans"/>
              <a:sym typeface="Nunito Sans"/>
            </a:endParaRPr>
          </a:p>
        </p:txBody>
      </p:sp>
      <p:sp>
        <p:nvSpPr>
          <p:cNvPr id="382" name="Google Shape;382;p9"/>
          <p:cNvSpPr/>
          <p:nvPr/>
        </p:nvSpPr>
        <p:spPr>
          <a:xfrm>
            <a:off x="13621052" y="4468631"/>
            <a:ext cx="4347346" cy="2503495"/>
          </a:xfrm>
          <a:custGeom>
            <a:rect b="b" l="l" r="r" t="t"/>
            <a:pathLst>
              <a:path extrusionOk="0" h="1131633" w="1965093">
                <a:moveTo>
                  <a:pt x="1840633" y="1131633"/>
                </a:moveTo>
                <a:lnTo>
                  <a:pt x="124460" y="1131633"/>
                </a:lnTo>
                <a:cubicBezTo>
                  <a:pt x="55880" y="1131633"/>
                  <a:pt x="0" y="1075753"/>
                  <a:pt x="0" y="1007173"/>
                </a:cubicBezTo>
                <a:lnTo>
                  <a:pt x="0" y="124460"/>
                </a:lnTo>
                <a:cubicBezTo>
                  <a:pt x="0" y="55880"/>
                  <a:pt x="55880" y="0"/>
                  <a:pt x="124460" y="0"/>
                </a:cubicBezTo>
                <a:lnTo>
                  <a:pt x="1840633" y="0"/>
                </a:lnTo>
                <a:cubicBezTo>
                  <a:pt x="1909213" y="0"/>
                  <a:pt x="1965093" y="55880"/>
                  <a:pt x="1965093" y="124460"/>
                </a:cubicBezTo>
                <a:lnTo>
                  <a:pt x="1965093" y="1007173"/>
                </a:lnTo>
                <a:cubicBezTo>
                  <a:pt x="1965093" y="1075753"/>
                  <a:pt x="1909213" y="1131633"/>
                  <a:pt x="1840633" y="1131633"/>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9"/>
          <p:cNvSpPr/>
          <p:nvPr/>
        </p:nvSpPr>
        <p:spPr>
          <a:xfrm>
            <a:off x="14532232" y="4771809"/>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9"/>
          <p:cNvSpPr txBox="1"/>
          <p:nvPr/>
        </p:nvSpPr>
        <p:spPr>
          <a:xfrm>
            <a:off x="15120102" y="5019277"/>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WALLET</a:t>
            </a:r>
            <a:endParaRPr/>
          </a:p>
        </p:txBody>
      </p:sp>
      <p:sp>
        <p:nvSpPr>
          <p:cNvPr id="385" name="Google Shape;385;p9"/>
          <p:cNvSpPr txBox="1"/>
          <p:nvPr/>
        </p:nvSpPr>
        <p:spPr>
          <a:xfrm>
            <a:off x="14651099" y="5729903"/>
            <a:ext cx="3636901" cy="2571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wallet_id, amount</a:t>
            </a:r>
            <a:endParaRPr/>
          </a:p>
        </p:txBody>
      </p:sp>
      <p:sp>
        <p:nvSpPr>
          <p:cNvPr id="386" name="Google Shape;386;p9"/>
          <p:cNvSpPr/>
          <p:nvPr/>
        </p:nvSpPr>
        <p:spPr>
          <a:xfrm>
            <a:off x="1007795" y="6881664"/>
            <a:ext cx="3564538" cy="3119601"/>
          </a:xfrm>
          <a:custGeom>
            <a:rect b="b" l="l" r="r" t="t"/>
            <a:pathLst>
              <a:path extrusionOk="0" h="1410126" w="1611247">
                <a:moveTo>
                  <a:pt x="1486787" y="1410126"/>
                </a:moveTo>
                <a:lnTo>
                  <a:pt x="124460" y="1410126"/>
                </a:lnTo>
                <a:cubicBezTo>
                  <a:pt x="55880" y="1410126"/>
                  <a:pt x="0" y="1354246"/>
                  <a:pt x="0" y="1285666"/>
                </a:cubicBezTo>
                <a:lnTo>
                  <a:pt x="0" y="124460"/>
                </a:lnTo>
                <a:cubicBezTo>
                  <a:pt x="0" y="55880"/>
                  <a:pt x="55880" y="0"/>
                  <a:pt x="124460" y="0"/>
                </a:cubicBezTo>
                <a:lnTo>
                  <a:pt x="1486787" y="0"/>
                </a:lnTo>
                <a:cubicBezTo>
                  <a:pt x="1555367" y="0"/>
                  <a:pt x="1611247" y="55880"/>
                  <a:pt x="1611247" y="124460"/>
                </a:cubicBezTo>
                <a:lnTo>
                  <a:pt x="1611247" y="1285666"/>
                </a:lnTo>
                <a:cubicBezTo>
                  <a:pt x="1611247" y="1354246"/>
                  <a:pt x="1555367" y="1410126"/>
                  <a:pt x="1486787" y="1410126"/>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9"/>
          <p:cNvSpPr/>
          <p:nvPr/>
        </p:nvSpPr>
        <p:spPr>
          <a:xfrm>
            <a:off x="1553837" y="7184843"/>
            <a:ext cx="2481266" cy="714964"/>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9"/>
          <p:cNvSpPr txBox="1"/>
          <p:nvPr/>
        </p:nvSpPr>
        <p:spPr>
          <a:xfrm>
            <a:off x="2038787" y="7432311"/>
            <a:ext cx="1693588"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TRANSACTION</a:t>
            </a:r>
            <a:endParaRPr/>
          </a:p>
        </p:txBody>
      </p:sp>
      <p:sp>
        <p:nvSpPr>
          <p:cNvPr id="389" name="Google Shape;389;p9"/>
          <p:cNvSpPr txBox="1"/>
          <p:nvPr/>
        </p:nvSpPr>
        <p:spPr>
          <a:xfrm>
            <a:off x="1553837" y="8169050"/>
            <a:ext cx="2925314" cy="1057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transaction_id, amount, payment_type, payment_status</a:t>
            </a:r>
            <a:endParaRPr/>
          </a:p>
          <a:p>
            <a:pPr indent="0" lvl="0" marL="0" marR="0" rtl="0" algn="l">
              <a:lnSpc>
                <a:spcPct val="120000"/>
              </a:lnSpc>
              <a:spcBef>
                <a:spcPts val="0"/>
              </a:spcBef>
              <a:spcAft>
                <a:spcPts val="0"/>
              </a:spcAft>
              <a:buNone/>
            </a:pPr>
            <a:r>
              <a:t/>
            </a:r>
            <a:endParaRPr b="0" i="0" sz="1800" u="none" cap="none" strike="noStrike">
              <a:solidFill>
                <a:srgbClr val="161C29"/>
              </a:solidFill>
              <a:latin typeface="Nunito Sans"/>
              <a:ea typeface="Nunito Sans"/>
              <a:cs typeface="Nunito Sans"/>
              <a:sym typeface="Nunito Sans"/>
            </a:endParaRPr>
          </a:p>
        </p:txBody>
      </p:sp>
      <p:sp>
        <p:nvSpPr>
          <p:cNvPr id="390" name="Google Shape;390;p9"/>
          <p:cNvSpPr/>
          <p:nvPr/>
        </p:nvSpPr>
        <p:spPr>
          <a:xfrm>
            <a:off x="9780289" y="3890061"/>
            <a:ext cx="3564538" cy="2926687"/>
          </a:xfrm>
          <a:custGeom>
            <a:rect b="b" l="l" r="r" t="t"/>
            <a:pathLst>
              <a:path extrusionOk="0" h="1322925" w="1611247">
                <a:moveTo>
                  <a:pt x="1486787" y="1322925"/>
                </a:moveTo>
                <a:lnTo>
                  <a:pt x="124460" y="1322925"/>
                </a:lnTo>
                <a:cubicBezTo>
                  <a:pt x="55880" y="1322925"/>
                  <a:pt x="0" y="1267045"/>
                  <a:pt x="0" y="1198465"/>
                </a:cubicBezTo>
                <a:lnTo>
                  <a:pt x="0" y="124460"/>
                </a:lnTo>
                <a:cubicBezTo>
                  <a:pt x="0" y="55880"/>
                  <a:pt x="55880" y="0"/>
                  <a:pt x="124460" y="0"/>
                </a:cubicBezTo>
                <a:lnTo>
                  <a:pt x="1486787" y="0"/>
                </a:lnTo>
                <a:cubicBezTo>
                  <a:pt x="1555367" y="0"/>
                  <a:pt x="1611247" y="55880"/>
                  <a:pt x="1611247" y="124460"/>
                </a:cubicBezTo>
                <a:lnTo>
                  <a:pt x="1611247" y="1198465"/>
                </a:lnTo>
                <a:cubicBezTo>
                  <a:pt x="1611247" y="1267045"/>
                  <a:pt x="1555367" y="1322925"/>
                  <a:pt x="1486787" y="1322925"/>
                </a:cubicBezTo>
                <a:close/>
              </a:path>
            </a:pathLst>
          </a:custGeom>
          <a:solidFill>
            <a:srgbClr val="E9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p:nvPr/>
        </p:nvSpPr>
        <p:spPr>
          <a:xfrm>
            <a:off x="10320024" y="4029548"/>
            <a:ext cx="2481266" cy="979380"/>
          </a:xfrm>
          <a:custGeom>
            <a:rect b="b" l="l" r="r" t="t"/>
            <a:pathLst>
              <a:path extrusionOk="0" h="956639" w="2423652">
                <a:moveTo>
                  <a:pt x="2299192" y="956639"/>
                </a:moveTo>
                <a:lnTo>
                  <a:pt x="124460" y="956639"/>
                </a:lnTo>
                <a:cubicBezTo>
                  <a:pt x="55880" y="956639"/>
                  <a:pt x="0" y="900759"/>
                  <a:pt x="0" y="832179"/>
                </a:cubicBezTo>
                <a:lnTo>
                  <a:pt x="0" y="124460"/>
                </a:lnTo>
                <a:cubicBezTo>
                  <a:pt x="0" y="55880"/>
                  <a:pt x="55880" y="0"/>
                  <a:pt x="124460" y="0"/>
                </a:cubicBezTo>
                <a:lnTo>
                  <a:pt x="2299192" y="0"/>
                </a:lnTo>
                <a:cubicBezTo>
                  <a:pt x="2367772" y="0"/>
                  <a:pt x="2423652" y="55880"/>
                  <a:pt x="2423652" y="124460"/>
                </a:cubicBezTo>
                <a:lnTo>
                  <a:pt x="2423652" y="832179"/>
                </a:lnTo>
                <a:cubicBezTo>
                  <a:pt x="2423652" y="900759"/>
                  <a:pt x="2367772" y="956639"/>
                  <a:pt x="2299192" y="956639"/>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9"/>
          <p:cNvSpPr txBox="1"/>
          <p:nvPr/>
        </p:nvSpPr>
        <p:spPr>
          <a:xfrm>
            <a:off x="10613958" y="4115378"/>
            <a:ext cx="1893396" cy="7886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PASSENGER CONTACT INFORMATION</a:t>
            </a:r>
            <a:endParaRPr/>
          </a:p>
        </p:txBody>
      </p:sp>
      <p:sp>
        <p:nvSpPr>
          <p:cNvPr id="393" name="Google Shape;393;p9"/>
          <p:cNvSpPr txBox="1"/>
          <p:nvPr/>
        </p:nvSpPr>
        <p:spPr>
          <a:xfrm>
            <a:off x="10153711" y="5180104"/>
            <a:ext cx="2925314" cy="13239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reservation _id, passenger_id, name, age, gender, seat_no, birth preference</a:t>
            </a:r>
            <a:endParaRPr/>
          </a:p>
          <a:p>
            <a:pPr indent="0" lvl="0" marL="0" marR="0" rtl="0" algn="l">
              <a:lnSpc>
                <a:spcPct val="120000"/>
              </a:lnSpc>
              <a:spcBef>
                <a:spcPts val="0"/>
              </a:spcBef>
              <a:spcAft>
                <a:spcPts val="0"/>
              </a:spcAft>
              <a:buNone/>
            </a:pPr>
            <a:r>
              <a:t/>
            </a:r>
            <a:endParaRPr b="0" i="0" sz="1800" u="none" cap="none" strike="noStrike">
              <a:solidFill>
                <a:srgbClr val="161C29"/>
              </a:solidFill>
              <a:latin typeface="Nunito Sans"/>
              <a:ea typeface="Nunito Sans"/>
              <a:cs typeface="Nunito Sans"/>
              <a:sym typeface="Nunito Sans"/>
            </a:endParaRPr>
          </a:p>
        </p:txBody>
      </p:sp>
      <p:sp>
        <p:nvSpPr>
          <p:cNvPr id="394" name="Google Shape;394;p9"/>
          <p:cNvSpPr/>
          <p:nvPr/>
        </p:nvSpPr>
        <p:spPr>
          <a:xfrm rot="-5400000">
            <a:off x="-1145377" y="4261881"/>
            <a:ext cx="2909928" cy="838481"/>
          </a:xfrm>
          <a:custGeom>
            <a:rect b="b" l="l" r="r" t="t"/>
            <a:pathLst>
              <a:path extrusionOk="0" h="698363" w="2423652">
                <a:moveTo>
                  <a:pt x="2299192" y="698363"/>
                </a:moveTo>
                <a:lnTo>
                  <a:pt x="124460" y="698363"/>
                </a:lnTo>
                <a:cubicBezTo>
                  <a:pt x="55880" y="698363"/>
                  <a:pt x="0" y="642483"/>
                  <a:pt x="0" y="573903"/>
                </a:cubicBezTo>
                <a:lnTo>
                  <a:pt x="0" y="124460"/>
                </a:lnTo>
                <a:cubicBezTo>
                  <a:pt x="0" y="55880"/>
                  <a:pt x="55880" y="0"/>
                  <a:pt x="124460" y="0"/>
                </a:cubicBezTo>
                <a:lnTo>
                  <a:pt x="2299192" y="0"/>
                </a:lnTo>
                <a:cubicBezTo>
                  <a:pt x="2367772" y="0"/>
                  <a:pt x="2423652" y="55880"/>
                  <a:pt x="2423652" y="124460"/>
                </a:cubicBezTo>
                <a:lnTo>
                  <a:pt x="2423652" y="573903"/>
                </a:lnTo>
                <a:cubicBezTo>
                  <a:pt x="2423652" y="642483"/>
                  <a:pt x="2367772" y="698363"/>
                  <a:pt x="2299192" y="698363"/>
                </a:cubicBezTo>
                <a:close/>
              </a:path>
            </a:pathLst>
          </a:custGeom>
          <a:solidFill>
            <a:srgbClr val="C158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9"/>
          <p:cNvSpPr txBox="1"/>
          <p:nvPr/>
        </p:nvSpPr>
        <p:spPr>
          <a:xfrm rot="-5400000">
            <a:off x="-977697" y="4418518"/>
            <a:ext cx="2536469" cy="437492"/>
          </a:xfrm>
          <a:prstGeom prst="rect">
            <a:avLst/>
          </a:prstGeom>
          <a:noFill/>
          <a:ln>
            <a:noFill/>
          </a:ln>
        </p:spPr>
        <p:txBody>
          <a:bodyPr anchorCtr="0" anchor="t" bIns="0" lIns="0" spcFirstLastPara="1" rIns="0" wrap="square" tIns="0">
            <a:spAutoFit/>
          </a:bodyPr>
          <a:lstStyle/>
          <a:p>
            <a:pPr indent="0" lvl="0" marL="0" marR="0" rtl="0" algn="ctr">
              <a:lnSpc>
                <a:spcPct val="135024"/>
              </a:lnSpc>
              <a:spcBef>
                <a:spcPts val="0"/>
              </a:spcBef>
              <a:spcAft>
                <a:spcPts val="0"/>
              </a:spcAft>
              <a:buNone/>
            </a:pPr>
            <a:r>
              <a:rPr b="0" i="0" lang="en-US" sz="2621" u="none" cap="none" strike="noStrike">
                <a:solidFill>
                  <a:srgbClr val="FFF9F4"/>
                </a:solidFill>
                <a:latin typeface="Nunito Sans"/>
                <a:ea typeface="Nunito Sans"/>
                <a:cs typeface="Nunito Sans"/>
                <a:sym typeface="Nunito Sans"/>
              </a:rPr>
              <a:t>ATTRIBUTES</a:t>
            </a:r>
            <a:endParaRPr/>
          </a:p>
        </p:txBody>
      </p:sp>
      <p:sp>
        <p:nvSpPr>
          <p:cNvPr id="396" name="Google Shape;396;p9"/>
          <p:cNvSpPr txBox="1"/>
          <p:nvPr/>
        </p:nvSpPr>
        <p:spPr>
          <a:xfrm>
            <a:off x="2137301" y="3919679"/>
            <a:ext cx="1296713" cy="255270"/>
          </a:xfrm>
          <a:prstGeom prst="rect">
            <a:avLst/>
          </a:prstGeom>
          <a:noFill/>
          <a:ln>
            <a:noFill/>
          </a:ln>
        </p:spPr>
        <p:txBody>
          <a:bodyPr anchorCtr="0" anchor="t" bIns="0" lIns="0" spcFirstLastPara="1" rIns="0" wrap="square" tIns="0">
            <a:spAutoFit/>
          </a:bodyPr>
          <a:lstStyle/>
          <a:p>
            <a:pPr indent="0" lvl="0" marL="0" marR="0" rtl="0" algn="ctr">
              <a:lnSpc>
                <a:spcPct val="135000"/>
              </a:lnSpc>
              <a:spcBef>
                <a:spcPts val="0"/>
              </a:spcBef>
              <a:spcAft>
                <a:spcPts val="0"/>
              </a:spcAft>
              <a:buNone/>
            </a:pPr>
            <a:r>
              <a:rPr b="0" i="0" lang="en-US" sz="1600" u="none" cap="none" strike="noStrike">
                <a:solidFill>
                  <a:srgbClr val="FFF9F4"/>
                </a:solidFill>
                <a:latin typeface="Nunito Sans"/>
                <a:ea typeface="Nunito Sans"/>
                <a:cs typeface="Nunito Sans"/>
                <a:sym typeface="Nunito Sans"/>
              </a:rPr>
              <a:t>FEEDBACK</a:t>
            </a:r>
            <a:endParaRPr/>
          </a:p>
        </p:txBody>
      </p:sp>
      <p:sp>
        <p:nvSpPr>
          <p:cNvPr id="397" name="Google Shape;397;p9"/>
          <p:cNvSpPr txBox="1"/>
          <p:nvPr/>
        </p:nvSpPr>
        <p:spPr>
          <a:xfrm>
            <a:off x="1422925" y="4549100"/>
            <a:ext cx="2925314" cy="790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161C29"/>
                </a:solidFill>
                <a:latin typeface="Nunito Sans"/>
                <a:ea typeface="Nunito Sans"/>
                <a:cs typeface="Nunito Sans"/>
                <a:sym typeface="Nunito Sans"/>
              </a:rPr>
              <a:t>reservation_id, user_id, feedback_id, feedback</a:t>
            </a:r>
            <a:endParaRPr/>
          </a:p>
          <a:p>
            <a:pPr indent="0" lvl="0" marL="0" marR="0" rtl="0" algn="l">
              <a:lnSpc>
                <a:spcPct val="120000"/>
              </a:lnSpc>
              <a:spcBef>
                <a:spcPts val="0"/>
              </a:spcBef>
              <a:spcAft>
                <a:spcPts val="0"/>
              </a:spcAft>
              <a:buNone/>
            </a:pPr>
            <a:r>
              <a:t/>
            </a:r>
            <a:endParaRPr b="0" i="0" sz="1800" u="none" cap="none" strike="noStrike">
              <a:solidFill>
                <a:srgbClr val="161C29"/>
              </a:solidFill>
              <a:latin typeface="Nunito Sans"/>
              <a:ea typeface="Nunito Sans"/>
              <a:cs typeface="Nunito Sans"/>
              <a:sym typeface="Nunito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